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1"/>
  </p:notesMasterIdLst>
  <p:sldIdLst>
    <p:sldId id="399" r:id="rId2"/>
    <p:sldId id="341" r:id="rId3"/>
    <p:sldId id="314" r:id="rId4"/>
    <p:sldId id="370" r:id="rId5"/>
    <p:sldId id="316" r:id="rId6"/>
    <p:sldId id="317" r:id="rId7"/>
    <p:sldId id="319" r:id="rId8"/>
    <p:sldId id="320" r:id="rId9"/>
    <p:sldId id="321" r:id="rId10"/>
    <p:sldId id="322" r:id="rId11"/>
    <p:sldId id="323" r:id="rId12"/>
    <p:sldId id="324" r:id="rId13"/>
    <p:sldId id="342" r:id="rId14"/>
    <p:sldId id="343" r:id="rId15"/>
    <p:sldId id="345" r:id="rId16"/>
    <p:sldId id="400" r:id="rId17"/>
    <p:sldId id="318" r:id="rId18"/>
    <p:sldId id="325" r:id="rId19"/>
    <p:sldId id="326" r:id="rId20"/>
    <p:sldId id="327" r:id="rId21"/>
    <p:sldId id="329" r:id="rId22"/>
    <p:sldId id="330" r:id="rId23"/>
    <p:sldId id="332" r:id="rId24"/>
    <p:sldId id="333" r:id="rId25"/>
    <p:sldId id="379" r:id="rId26"/>
    <p:sldId id="402" r:id="rId27"/>
    <p:sldId id="415" r:id="rId28"/>
    <p:sldId id="418" r:id="rId29"/>
    <p:sldId id="420" r:id="rId30"/>
    <p:sldId id="436" r:id="rId31"/>
    <p:sldId id="408" r:id="rId32"/>
    <p:sldId id="435" r:id="rId33"/>
    <p:sldId id="422" r:id="rId34"/>
    <p:sldId id="421" r:id="rId35"/>
    <p:sldId id="423" r:id="rId36"/>
    <p:sldId id="417" r:id="rId37"/>
    <p:sldId id="424" r:id="rId38"/>
    <p:sldId id="425" r:id="rId39"/>
    <p:sldId id="426" r:id="rId40"/>
    <p:sldId id="410" r:id="rId41"/>
    <p:sldId id="427" r:id="rId42"/>
    <p:sldId id="430" r:id="rId43"/>
    <p:sldId id="428" r:id="rId44"/>
    <p:sldId id="429" r:id="rId45"/>
    <p:sldId id="413" r:id="rId46"/>
    <p:sldId id="414" r:id="rId47"/>
    <p:sldId id="412" r:id="rId48"/>
    <p:sldId id="381" r:id="rId49"/>
    <p:sldId id="387" r:id="rId50"/>
    <p:sldId id="431" r:id="rId51"/>
    <p:sldId id="432" r:id="rId52"/>
    <p:sldId id="451" r:id="rId53"/>
    <p:sldId id="452" r:id="rId54"/>
    <p:sldId id="438" r:id="rId55"/>
    <p:sldId id="439" r:id="rId56"/>
    <p:sldId id="440" r:id="rId57"/>
    <p:sldId id="441" r:id="rId58"/>
    <p:sldId id="442" r:id="rId59"/>
    <p:sldId id="443" r:id="rId60"/>
    <p:sldId id="444" r:id="rId61"/>
    <p:sldId id="445" r:id="rId62"/>
    <p:sldId id="446" r:id="rId63"/>
    <p:sldId id="447" r:id="rId64"/>
    <p:sldId id="448" r:id="rId65"/>
    <p:sldId id="449" r:id="rId66"/>
    <p:sldId id="450" r:id="rId67"/>
    <p:sldId id="455" r:id="rId68"/>
    <p:sldId id="454" r:id="rId69"/>
    <p:sldId id="453" r:id="rId70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00FFFF"/>
    <a:srgbClr val="0000FF"/>
    <a:srgbClr val="CC00FF"/>
    <a:srgbClr val="FF66FF"/>
    <a:srgbClr val="9900CC"/>
    <a:srgbClr val="FF00FF"/>
    <a:srgbClr val="663300"/>
    <a:srgbClr val="008000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-216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06985F-58FF-45A9-9BAC-83F5786C00FF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6CB2C7-D831-4C9A-9F6F-C9868A3DA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762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A9A9C-12FE-4D24-B796-257D42EB5E2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324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5700" y="463550"/>
            <a:ext cx="4530725" cy="33988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consensus statement</a:t>
            </a:r>
            <a:r>
              <a:rPr lang="en-US" baseline="0" dirty="0" smtClean="0"/>
              <a:t> from </a:t>
            </a:r>
            <a:r>
              <a:rPr lang="en-US" b="1" baseline="0" dirty="0" smtClean="0"/>
              <a:t>ASPEN and the Academy of Nutrition and Dietetics has recommended that a </a:t>
            </a:r>
            <a:r>
              <a:rPr lang="en-US" b="1" baseline="0" dirty="0" err="1" smtClean="0"/>
              <a:t>standardised</a:t>
            </a:r>
            <a:r>
              <a:rPr lang="en-US" b="1" dirty="0" smtClean="0"/>
              <a:t> set </a:t>
            </a:r>
            <a:r>
              <a:rPr lang="en-US" dirty="0" smtClean="0"/>
              <a:t>of </a:t>
            </a:r>
            <a:r>
              <a:rPr lang="en-US" baseline="0" dirty="0" smtClean="0"/>
              <a:t>clinical characteristics be used</a:t>
            </a:r>
            <a:r>
              <a:rPr lang="en-US" dirty="0" smtClean="0"/>
              <a:t> </a:t>
            </a:r>
            <a:r>
              <a:rPr lang="en-US" baseline="0" dirty="0" smtClean="0"/>
              <a:t>for the identification and documentation of adult malnutrition in clinical practice. </a:t>
            </a:r>
            <a:endParaRPr lang="th-TH" baseline="0" dirty="0" smtClean="0"/>
          </a:p>
          <a:p>
            <a:r>
              <a:rPr lang="en-US" baseline="0" dirty="0" smtClean="0"/>
              <a:t>T</a:t>
            </a:r>
            <a:r>
              <a:rPr lang="en-US" dirty="0" smtClean="0"/>
              <a:t>hese characteristics should be </a:t>
            </a:r>
            <a:r>
              <a:rPr lang="en-US" b="1" dirty="0" smtClean="0"/>
              <a:t>assessed routinely on admission </a:t>
            </a:r>
            <a:r>
              <a:rPr lang="en-US" dirty="0" smtClean="0"/>
              <a:t>and at frequent intervals throughout the patient’s stay in an acute, chronic, or transitional care setting. Assessment findings can be used distinguish between </a:t>
            </a:r>
            <a:r>
              <a:rPr lang="en-US" b="1" dirty="0" smtClean="0"/>
              <a:t>severe and non-severe malnutrition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223406" indent="-223406"/>
            <a:r>
              <a:rPr lang="en-US" b="1" dirty="0"/>
              <a:t>Reference</a:t>
            </a:r>
          </a:p>
          <a:p>
            <a:r>
              <a:rPr lang="en-GB" dirty="0"/>
              <a:t>White JV, </a:t>
            </a:r>
            <a:r>
              <a:rPr lang="en-GB" dirty="0" smtClean="0"/>
              <a:t>et </a:t>
            </a:r>
            <a:r>
              <a:rPr lang="en-GB" dirty="0"/>
              <a:t>al. Consensus statement of the Academy of Nutrition and Dietetics/American Society for Parenteral and Enteral Nutrition: characteristics recommended for the identification and documentation of adult malnutrition (</a:t>
            </a:r>
            <a:r>
              <a:rPr lang="en-GB" dirty="0" err="1"/>
              <a:t>undernutrition</a:t>
            </a:r>
            <a:r>
              <a:rPr lang="en-GB" dirty="0"/>
              <a:t>). J </a:t>
            </a:r>
            <a:r>
              <a:rPr lang="en-GB" dirty="0" err="1"/>
              <a:t>Acad</a:t>
            </a:r>
            <a:r>
              <a:rPr lang="en-GB" dirty="0"/>
              <a:t> </a:t>
            </a:r>
            <a:r>
              <a:rPr lang="en-GB" dirty="0" err="1"/>
              <a:t>Nutr</a:t>
            </a:r>
            <a:r>
              <a:rPr lang="en-GB" dirty="0"/>
              <a:t> Diet 2012;112:730–738</a:t>
            </a:r>
            <a:r>
              <a:rPr lang="en-GB" dirty="0" smtClean="0"/>
              <a:t>. 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C8554F-6A9B-4B2F-AC73-D1D28107831E}" type="slidenum">
              <a:rPr lang="de-DE" smtClean="0"/>
              <a:pPr>
                <a:defRPr/>
              </a:pPr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7609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21AEC-D63D-4CD3-ADC6-4225FE3E6628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711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ชื่อเรื่อง เนื้อหา 1 ส่วน และ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0D249C-16BD-4DA3-8BB4-7F21B01B888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25746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6.jpeg"/><Relationship Id="rId7" Type="http://schemas.openxmlformats.org/officeDocument/2006/relationships/image" Target="../media/image1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9.jpeg"/><Relationship Id="rId7" Type="http://schemas.openxmlformats.org/officeDocument/2006/relationships/image" Target="../media/image24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5.png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3.gif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3.gif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62.png"/><Relationship Id="rId7" Type="http://schemas.openxmlformats.org/officeDocument/2006/relationships/image" Target="../media/image3.gif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png"/><Relationship Id="rId4" Type="http://schemas.openxmlformats.org/officeDocument/2006/relationships/image" Target="../media/image76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wmf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5.gif"/><Relationship Id="rId5" Type="http://schemas.openxmlformats.org/officeDocument/2006/relationships/image" Target="../media/image104.jpeg"/><Relationship Id="rId4" Type="http://schemas.openxmlformats.org/officeDocument/2006/relationships/audio" Target="../media/audio3.wav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27584" y="718245"/>
            <a:ext cx="7527787" cy="1107996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sz="6600" b="1" dirty="0" smtClean="0">
                <a:solidFill>
                  <a:srgbClr val="0000FF"/>
                </a:solidFill>
              </a:rPr>
              <a:t> </a:t>
            </a:r>
            <a:r>
              <a:rPr lang="th-TH" sz="4800" b="1" dirty="0" smtClean="0">
                <a:solidFill>
                  <a:srgbClr val="0000FF"/>
                </a:solidFill>
              </a:rPr>
              <a:t>วันที่ </a:t>
            </a:r>
            <a:r>
              <a:rPr lang="th-TH" sz="4800" b="1" dirty="0">
                <a:solidFill>
                  <a:srgbClr val="0000FF"/>
                </a:solidFill>
              </a:rPr>
              <a:t>17 สิงหาคม </a:t>
            </a:r>
            <a:r>
              <a:rPr lang="th-TH" sz="4800" b="1" dirty="0" smtClean="0">
                <a:solidFill>
                  <a:srgbClr val="0000FF"/>
                </a:solidFill>
              </a:rPr>
              <a:t>2560</a:t>
            </a:r>
            <a:r>
              <a:rPr lang="en-US" sz="4400" dirty="0" smtClean="0">
                <a:solidFill>
                  <a:srgbClr val="0000FF"/>
                </a:solidFill>
              </a:rPr>
              <a:t>,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th-TH" sz="4800" b="1" dirty="0" smtClean="0">
                <a:solidFill>
                  <a:srgbClr val="0000FF"/>
                </a:solidFill>
              </a:rPr>
              <a:t>10.45-11.15 </a:t>
            </a:r>
            <a:r>
              <a:rPr lang="th-TH" sz="4800" b="1" dirty="0">
                <a:solidFill>
                  <a:srgbClr val="0000FF"/>
                </a:solidFill>
              </a:rPr>
              <a:t>น. </a:t>
            </a:r>
          </a:p>
        </p:txBody>
      </p:sp>
      <p:sp>
        <p:nvSpPr>
          <p:cNvPr id="3" name="32-Point Star 2"/>
          <p:cNvSpPr/>
          <p:nvPr/>
        </p:nvSpPr>
        <p:spPr>
          <a:xfrm>
            <a:off x="3779912" y="2607632"/>
            <a:ext cx="5040560" cy="2117512"/>
          </a:xfrm>
          <a:prstGeom prst="star3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94526" y="3020759"/>
            <a:ext cx="4725946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th-TH" sz="3600" b="1" dirty="0" smtClean="0">
                <a:solidFill>
                  <a:srgbClr val="0000FF"/>
                </a:solidFill>
              </a:rPr>
              <a:t>                โครงการ</a:t>
            </a:r>
          </a:p>
          <a:p>
            <a:r>
              <a:rPr lang="th-TH" sz="3600" b="1" dirty="0" smtClean="0">
                <a:solidFill>
                  <a:srgbClr val="0000FF"/>
                </a:solidFill>
              </a:rPr>
              <a:t>โรงพยาบาล</a:t>
            </a:r>
            <a:r>
              <a:rPr lang="th-TH" sz="3600" b="1" dirty="0">
                <a:solidFill>
                  <a:srgbClr val="0000FF"/>
                </a:solidFill>
              </a:rPr>
              <a:t>คุณภาพ</a:t>
            </a:r>
            <a:r>
              <a:rPr lang="th-TH" sz="3600" b="1" dirty="0" err="1">
                <a:solidFill>
                  <a:srgbClr val="0000FF"/>
                </a:solidFill>
              </a:rPr>
              <a:t>โภชน</a:t>
            </a:r>
            <a:r>
              <a:rPr lang="th-TH" sz="3600" b="1" dirty="0">
                <a:solidFill>
                  <a:srgbClr val="0000FF"/>
                </a:solidFill>
              </a:rPr>
              <a:t>บำบัด</a:t>
            </a:r>
            <a:endParaRPr lang="en-US" sz="3600" b="1" dirty="0">
              <a:solidFill>
                <a:srgbClr val="0000FF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7632"/>
            <a:ext cx="3285130" cy="1973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72008" y="5445224"/>
            <a:ext cx="8964488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sz="5400" b="1" dirty="0" smtClean="0">
                <a:solidFill>
                  <a:srgbClr val="9900CC"/>
                </a:solidFill>
              </a:rPr>
              <a:t>การ</a:t>
            </a:r>
            <a:r>
              <a:rPr lang="th-TH" sz="5400" b="1" dirty="0">
                <a:solidFill>
                  <a:srgbClr val="9900CC"/>
                </a:solidFill>
              </a:rPr>
              <a:t>ประเมินภาวะ</a:t>
            </a:r>
            <a:r>
              <a:rPr lang="th-TH" sz="5400" b="1" dirty="0" err="1">
                <a:solidFill>
                  <a:srgbClr val="9900CC"/>
                </a:solidFill>
              </a:rPr>
              <a:t>ทุพ</a:t>
            </a:r>
            <a:r>
              <a:rPr lang="th-TH" sz="5400" b="1" dirty="0" smtClean="0">
                <a:solidFill>
                  <a:srgbClr val="9900CC"/>
                </a:solidFill>
              </a:rPr>
              <a:t>โภชนาการ </a:t>
            </a:r>
            <a:r>
              <a:rPr lang="en-US" sz="4800" b="1" dirty="0">
                <a:solidFill>
                  <a:srgbClr val="9900CC"/>
                </a:solidFill>
              </a:rPr>
              <a:t>NT-2013</a:t>
            </a:r>
          </a:p>
        </p:txBody>
      </p:sp>
    </p:spTree>
    <p:extLst>
      <p:ext uri="{BB962C8B-B14F-4D97-AF65-F5344CB8AC3E}">
        <p14:creationId xmlns:p14="http://schemas.microsoft.com/office/powerpoint/2010/main" val="80082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143000"/>
            <a:ext cx="3789829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8570" y="1143000"/>
            <a:ext cx="319343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0955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76200" y="152400"/>
            <a:ext cx="31432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5924550" y="152400"/>
            <a:ext cx="31432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3124200" y="4476750"/>
            <a:ext cx="29718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476" y="1676400"/>
            <a:ext cx="305552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66071" y="1676400"/>
            <a:ext cx="5320729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47800" y="3048000"/>
            <a:ext cx="6754812" cy="1021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47800" y="4572000"/>
            <a:ext cx="673222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สี่เหลี่ยมผืนผ้า 9"/>
          <p:cNvSpPr/>
          <p:nvPr/>
        </p:nvSpPr>
        <p:spPr>
          <a:xfrm>
            <a:off x="381000" y="1676400"/>
            <a:ext cx="8305800" cy="1143000"/>
          </a:xfrm>
          <a:prstGeom prst="rect">
            <a:avLst/>
          </a:prstGeom>
          <a:noFill/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cxnSp>
        <p:nvCxnSpPr>
          <p:cNvPr id="5" name="Straight Connector 4"/>
          <p:cNvCxnSpPr/>
          <p:nvPr/>
        </p:nvCxnSpPr>
        <p:spPr>
          <a:xfrm>
            <a:off x="2971800" y="5410200"/>
            <a:ext cx="914400" cy="0"/>
          </a:xfrm>
          <a:prstGeom prst="line">
            <a:avLst/>
          </a:prstGeom>
          <a:ln w="28575">
            <a:solidFill>
              <a:srgbClr val="F513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610100" y="5410200"/>
            <a:ext cx="1943100" cy="0"/>
          </a:xfrm>
          <a:prstGeom prst="line">
            <a:avLst/>
          </a:prstGeom>
          <a:ln w="28575">
            <a:solidFill>
              <a:srgbClr val="F513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971800" y="3962400"/>
            <a:ext cx="2819400" cy="0"/>
          </a:xfrm>
          <a:prstGeom prst="line">
            <a:avLst/>
          </a:prstGeom>
          <a:ln w="28575">
            <a:solidFill>
              <a:srgbClr val="F513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629400" y="3962400"/>
            <a:ext cx="1447800" cy="0"/>
          </a:xfrm>
          <a:prstGeom prst="line">
            <a:avLst/>
          </a:prstGeom>
          <a:ln w="28575">
            <a:solidFill>
              <a:srgbClr val="F513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 rot="21328197">
            <a:off x="6872897" y="696217"/>
            <a:ext cx="734846" cy="11313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 rot="87851">
            <a:off x="1227059" y="911388"/>
            <a:ext cx="562889" cy="853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75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4" descr="DSCN197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363" y="3644900"/>
            <a:ext cx="38163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rpg5"/>
          <p:cNvPicPr>
            <a:picLocks noChangeAspect="1" noChangeArrowheads="1"/>
          </p:cNvPicPr>
          <p:nvPr/>
        </p:nvPicPr>
        <p:blipFill>
          <a:blip r:embed="rId3" cstate="print"/>
          <a:srcRect l="12059" t="22058" b="9706"/>
          <a:stretch>
            <a:fillRect/>
          </a:stretch>
        </p:blipFill>
        <p:spPr bwMode="auto">
          <a:xfrm>
            <a:off x="4932363" y="333375"/>
            <a:ext cx="3960812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6" descr="Bogota%20bag%203%20(Aorta)%20(FP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333375"/>
            <a:ext cx="3816350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 descr="DSCN295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3671888"/>
            <a:ext cx="3889375" cy="291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3505200"/>
            <a:ext cx="6248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00800" y="3552825"/>
            <a:ext cx="2420937" cy="956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981200"/>
            <a:ext cx="4269238" cy="1155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33800" y="2047319"/>
            <a:ext cx="5410199" cy="1161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Straight Connector 12"/>
          <p:cNvCxnSpPr/>
          <p:nvPr/>
        </p:nvCxnSpPr>
        <p:spPr>
          <a:xfrm>
            <a:off x="1676400" y="4418012"/>
            <a:ext cx="28194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 rot="15727543">
            <a:off x="3458301" y="5030148"/>
            <a:ext cx="550996" cy="182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69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2-Point Star 3"/>
          <p:cNvSpPr/>
          <p:nvPr/>
        </p:nvSpPr>
        <p:spPr>
          <a:xfrm>
            <a:off x="-36512" y="332656"/>
            <a:ext cx="9144000" cy="2448272"/>
          </a:xfrm>
          <a:prstGeom prst="star3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836712"/>
            <a:ext cx="6624736" cy="15081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2. </a:t>
            </a:r>
            <a:r>
              <a:rPr lang="en-US" sz="4400" b="1" i="1" dirty="0" smtClean="0">
                <a:solidFill>
                  <a:srgbClr val="0000FF"/>
                </a:solidFill>
              </a:rPr>
              <a:t>compare</a:t>
            </a:r>
            <a:r>
              <a:rPr lang="en-US" sz="4800" b="1" dirty="0">
                <a:solidFill>
                  <a:srgbClr val="0000FF"/>
                </a:solidFill>
              </a:rPr>
              <a:t> </a:t>
            </a:r>
            <a:r>
              <a:rPr lang="en-US" sz="4400" b="1" dirty="0" smtClean="0">
                <a:solidFill>
                  <a:srgbClr val="0000FF"/>
                </a:solidFill>
              </a:rPr>
              <a:t>NT-2013 format</a:t>
            </a:r>
          </a:p>
          <a:p>
            <a:r>
              <a:rPr lang="en-US" sz="4400" b="1" dirty="0">
                <a:solidFill>
                  <a:srgbClr val="0000FF"/>
                </a:solidFill>
              </a:rPr>
              <a:t> </a:t>
            </a:r>
            <a:r>
              <a:rPr lang="en-US" sz="4400" b="1" dirty="0" smtClean="0">
                <a:solidFill>
                  <a:srgbClr val="0000FF"/>
                </a:solidFill>
              </a:rPr>
              <a:t> </a:t>
            </a:r>
            <a:r>
              <a:rPr lang="en-US" sz="4400" b="1" i="1" dirty="0" smtClean="0">
                <a:solidFill>
                  <a:srgbClr val="0000FF"/>
                </a:solidFill>
              </a:rPr>
              <a:t>with </a:t>
            </a:r>
            <a:r>
              <a:rPr lang="en-US" sz="4400" b="1" dirty="0" smtClean="0">
                <a:solidFill>
                  <a:srgbClr val="0000FF"/>
                </a:solidFill>
              </a:rPr>
              <a:t>Consensus Statement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7744" y="3356992"/>
            <a:ext cx="4824536" cy="181588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                </a:t>
            </a:r>
            <a:r>
              <a:rPr lang="th-TH" sz="4000" b="1" dirty="0" smtClean="0">
                <a:solidFill>
                  <a:srgbClr val="0000FF"/>
                </a:solidFill>
              </a:rPr>
              <a:t>เปรียบเทียบ </a:t>
            </a:r>
            <a:endParaRPr lang="en-US" sz="4000" b="1" dirty="0" smtClean="0">
              <a:solidFill>
                <a:srgbClr val="0000FF"/>
              </a:solidFill>
            </a:endParaRPr>
          </a:p>
          <a:p>
            <a:r>
              <a:rPr lang="en-US" sz="3200" b="1" dirty="0" smtClean="0">
                <a:solidFill>
                  <a:srgbClr val="CC00CC"/>
                </a:solidFill>
              </a:rPr>
              <a:t> consensus statement  </a:t>
            </a:r>
            <a:r>
              <a:rPr lang="en-US" b="1" dirty="0" smtClean="0">
                <a:solidFill>
                  <a:srgbClr val="CC00CC"/>
                </a:solidFill>
              </a:rPr>
              <a:t>2012</a:t>
            </a:r>
            <a:r>
              <a:rPr lang="en-US" sz="3200" b="1" dirty="0" smtClean="0">
                <a:solidFill>
                  <a:srgbClr val="CC00CC"/>
                </a:solidFill>
              </a:rPr>
              <a:t> </a:t>
            </a:r>
          </a:p>
          <a:p>
            <a:r>
              <a:rPr lang="en-US" sz="3200" b="1" dirty="0" smtClean="0">
                <a:solidFill>
                  <a:srgbClr val="0000FF"/>
                </a:solidFill>
              </a:rPr>
              <a:t>           </a:t>
            </a:r>
            <a:r>
              <a:rPr lang="th-TH" sz="4000" b="1" dirty="0" smtClean="0">
                <a:solidFill>
                  <a:srgbClr val="0000FF"/>
                </a:solidFill>
              </a:rPr>
              <a:t>และ </a:t>
            </a:r>
            <a:r>
              <a:rPr lang="en-US" sz="40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smtClean="0"/>
              <a:t>  </a:t>
            </a:r>
            <a:r>
              <a:rPr lang="en-US" sz="3200" b="1" dirty="0" smtClean="0">
                <a:solidFill>
                  <a:srgbClr val="CC00CC"/>
                </a:solidFill>
              </a:rPr>
              <a:t>NT - 2013</a:t>
            </a:r>
            <a:endParaRPr lang="en-US" sz="3200" b="1" dirty="0">
              <a:solidFill>
                <a:srgbClr val="CC00CC"/>
              </a:solidFill>
            </a:endParaRPr>
          </a:p>
        </p:txBody>
      </p:sp>
      <p:pic>
        <p:nvPicPr>
          <p:cNvPr id="7" name="Picture 10" descr="images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3864" y="2636912"/>
            <a:ext cx="824600" cy="93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anid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64904"/>
            <a:ext cx="992172" cy="105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47664" y="5589240"/>
            <a:ext cx="6109365" cy="707886"/>
          </a:xfrm>
          <a:prstGeom prst="rect">
            <a:avLst/>
          </a:prstGeom>
          <a:solidFill>
            <a:srgbClr val="0000FF"/>
          </a:solidFill>
          <a:ln>
            <a:solidFill>
              <a:srgbClr val="00FFFF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b="1" i="1" dirty="0" smtClean="0">
                <a:solidFill>
                  <a:schemeClr val="bg1"/>
                </a:solidFill>
              </a:rPr>
              <a:t>   develop</a:t>
            </a:r>
            <a:r>
              <a:rPr lang="en-US" sz="4000" b="1" dirty="0" smtClean="0">
                <a:solidFill>
                  <a:schemeClr val="bg1"/>
                </a:solidFill>
              </a:rPr>
              <a:t>  </a:t>
            </a:r>
            <a:r>
              <a:rPr lang="en-US" sz="4000" b="1" u="sng" dirty="0" smtClean="0">
                <a:solidFill>
                  <a:schemeClr val="bg1"/>
                </a:solidFill>
              </a:rPr>
              <a:t>BNT</a:t>
            </a:r>
            <a:r>
              <a:rPr lang="en-US" sz="4000" b="1" dirty="0" smtClean="0">
                <a:solidFill>
                  <a:schemeClr val="bg1"/>
                </a:solidFill>
              </a:rPr>
              <a:t>  </a:t>
            </a:r>
            <a:r>
              <a:rPr lang="en-US" sz="4000" b="1" i="1" dirty="0" smtClean="0">
                <a:solidFill>
                  <a:schemeClr val="bg1"/>
                </a:solidFill>
              </a:rPr>
              <a:t>since</a:t>
            </a:r>
            <a:r>
              <a:rPr lang="en-US" sz="4000" b="1" dirty="0" smtClean="0">
                <a:solidFill>
                  <a:schemeClr val="bg1"/>
                </a:solidFill>
              </a:rPr>
              <a:t>  2000  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508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32856"/>
            <a:ext cx="3528392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836712"/>
            <a:ext cx="6120680" cy="72008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645" y="2060848"/>
            <a:ext cx="5457859" cy="430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5462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3290" y="4330054"/>
            <a:ext cx="1642110" cy="927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2819400"/>
            <a:ext cx="1752600" cy="913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400" y="266700"/>
            <a:ext cx="1981200" cy="457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304800"/>
            <a:ext cx="1828800" cy="381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8" name="Rounded Rectangular Callout 7"/>
          <p:cNvSpPr/>
          <p:nvPr/>
        </p:nvSpPr>
        <p:spPr>
          <a:xfrm>
            <a:off x="7239000" y="2819400"/>
            <a:ext cx="1752600" cy="914400"/>
          </a:xfrm>
          <a:prstGeom prst="wedgeRoundRectCallout">
            <a:avLst>
              <a:gd name="adj1" fmla="val -66155"/>
              <a:gd name="adj2" fmla="val -11324"/>
              <a:gd name="adj3" fmla="val 16667"/>
            </a:avLst>
          </a:prstGeom>
          <a:noFill/>
          <a:ln w="1270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ular Callout 9"/>
          <p:cNvSpPr/>
          <p:nvPr/>
        </p:nvSpPr>
        <p:spPr>
          <a:xfrm>
            <a:off x="7283668" y="4330053"/>
            <a:ext cx="1631732" cy="914400"/>
          </a:xfrm>
          <a:prstGeom prst="wedgeRoundRectCallout">
            <a:avLst>
              <a:gd name="adj1" fmla="val -65483"/>
              <a:gd name="adj2" fmla="val 11090"/>
              <a:gd name="adj3" fmla="val 16667"/>
            </a:avLst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ular Callout 12"/>
          <p:cNvSpPr/>
          <p:nvPr/>
        </p:nvSpPr>
        <p:spPr>
          <a:xfrm>
            <a:off x="7568731" y="838200"/>
            <a:ext cx="1118069" cy="400110"/>
          </a:xfrm>
          <a:prstGeom prst="wedgeRoundRectCallout">
            <a:avLst>
              <a:gd name="adj1" fmla="val -105256"/>
              <a:gd name="adj2" fmla="val -5996"/>
              <a:gd name="adj3" fmla="val 16667"/>
            </a:avLst>
          </a:prstGeom>
          <a:noFill/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ular Callout 13"/>
          <p:cNvSpPr/>
          <p:nvPr/>
        </p:nvSpPr>
        <p:spPr>
          <a:xfrm>
            <a:off x="7283668" y="5562600"/>
            <a:ext cx="1784131" cy="914400"/>
          </a:xfrm>
          <a:prstGeom prst="wedgeRoundRectCallout">
            <a:avLst>
              <a:gd name="adj1" fmla="val -72066"/>
              <a:gd name="adj2" fmla="val 12814"/>
              <a:gd name="adj3" fmla="val 16667"/>
            </a:avLst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7092280" y="5638800"/>
            <a:ext cx="1978298" cy="7386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0000FF"/>
                </a:solidFill>
              </a:rPr>
              <a:t>   </a:t>
            </a:r>
            <a:r>
              <a:rPr lang="en-US" sz="1800" i="1" dirty="0" smtClean="0">
                <a:solidFill>
                  <a:srgbClr val="0000FF"/>
                </a:solidFill>
              </a:rPr>
              <a:t>classified</a:t>
            </a:r>
            <a:r>
              <a:rPr lang="en-US" sz="18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score</a:t>
            </a:r>
            <a:r>
              <a:rPr lang="en-US" sz="1800" b="1" dirty="0" smtClean="0">
                <a:solidFill>
                  <a:srgbClr val="0000FF"/>
                </a:solidFill>
              </a:rPr>
              <a:t> </a:t>
            </a:r>
          </a:p>
          <a:p>
            <a:r>
              <a:rPr lang="th-TH" sz="1800" b="1" dirty="0" smtClean="0">
                <a:solidFill>
                  <a:srgbClr val="0000FF"/>
                </a:solidFill>
              </a:rPr>
              <a:t> </a:t>
            </a:r>
            <a:r>
              <a:rPr lang="en-US" sz="1800" b="1" dirty="0" smtClean="0">
                <a:solidFill>
                  <a:srgbClr val="0000FF"/>
                </a:solidFill>
              </a:rPr>
              <a:t>   Nutrition status</a:t>
            </a:r>
            <a:endParaRPr lang="en-US" sz="1800" b="1" dirty="0">
              <a:solidFill>
                <a:srgbClr val="0000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9978" y="924580"/>
            <a:ext cx="15488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 smtClean="0">
                <a:solidFill>
                  <a:srgbClr val="FF0000"/>
                </a:solidFill>
              </a:rPr>
              <a:t>ส่วนคัดกรอง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3488" y="1671935"/>
            <a:ext cx="12466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solidFill>
                  <a:srgbClr val="CC00CC"/>
                </a:solidFill>
              </a:rPr>
              <a:t>ส่วน </a:t>
            </a:r>
            <a:r>
              <a:rPr lang="en-US" sz="2000" b="1" dirty="0" smtClean="0">
                <a:solidFill>
                  <a:srgbClr val="CC00CC"/>
                </a:solidFill>
              </a:rPr>
              <a:t>ECOG</a:t>
            </a:r>
            <a:endParaRPr lang="en-US" sz="2000" b="1" dirty="0">
              <a:solidFill>
                <a:srgbClr val="CC00CC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0999" y="2217003"/>
            <a:ext cx="1922770" cy="830997"/>
          </a:xfrm>
          <a:prstGeom prst="rect">
            <a:avLst/>
          </a:prstGeom>
          <a:solidFill>
            <a:srgbClr val="669900"/>
          </a:solidFill>
          <a:ln w="57150">
            <a:solidFill>
              <a:srgbClr val="66FF33"/>
            </a:solidFill>
            <a:prstDash val="sysDot"/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       Clinical 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Characteristic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631" y="3409890"/>
            <a:ext cx="1861369" cy="400110"/>
          </a:xfrm>
          <a:prstGeom prst="rect">
            <a:avLst/>
          </a:prstGeom>
          <a:solidFill>
            <a:srgbClr val="669900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1. </a:t>
            </a:r>
            <a:r>
              <a:rPr lang="en-US" sz="2000" b="1" dirty="0" smtClean="0">
                <a:solidFill>
                  <a:schemeClr val="bg1"/>
                </a:solidFill>
              </a:rPr>
              <a:t>energy intake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400" y="4648200"/>
            <a:ext cx="1905000" cy="461665"/>
          </a:xfrm>
          <a:prstGeom prst="rect">
            <a:avLst/>
          </a:prstGeom>
          <a:solidFill>
            <a:srgbClr val="669900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2. </a:t>
            </a:r>
            <a:r>
              <a:rPr lang="en-US" sz="2400" b="1" dirty="0" smtClean="0">
                <a:solidFill>
                  <a:schemeClr val="bg1"/>
                </a:solidFill>
              </a:rPr>
              <a:t>BW change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9979" y="6064260"/>
            <a:ext cx="1555718" cy="677108"/>
          </a:xfrm>
          <a:prstGeom prst="rect">
            <a:avLst/>
          </a:prstGeom>
          <a:solidFill>
            <a:srgbClr val="669900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     </a:t>
            </a:r>
            <a:r>
              <a:rPr lang="en-US" sz="2000" b="1" dirty="0" smtClean="0">
                <a:solidFill>
                  <a:schemeClr val="bg1"/>
                </a:solidFill>
              </a:rPr>
              <a:t>3. </a:t>
            </a:r>
            <a:r>
              <a:rPr lang="en-US" sz="1800" b="1" dirty="0" smtClean="0">
                <a:solidFill>
                  <a:schemeClr val="bg1"/>
                </a:solidFill>
              </a:rPr>
              <a:t>fluid </a:t>
            </a:r>
          </a:p>
          <a:p>
            <a:r>
              <a:rPr lang="en-US" sz="1800" b="1" dirty="0" smtClean="0">
                <a:solidFill>
                  <a:schemeClr val="bg1"/>
                </a:solidFill>
              </a:rPr>
              <a:t>accumulation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43602" y="838200"/>
            <a:ext cx="1143198" cy="400110"/>
          </a:xfrm>
          <a:prstGeom prst="rect">
            <a:avLst/>
          </a:prstGeom>
          <a:solidFill>
            <a:srgbClr val="669900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4. </a:t>
            </a:r>
            <a:r>
              <a:rPr lang="en-US" sz="2000" b="1" dirty="0" smtClean="0">
                <a:solidFill>
                  <a:schemeClr val="bg1"/>
                </a:solidFill>
              </a:rPr>
              <a:t>fat loss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315200" y="1352490"/>
            <a:ext cx="1600200" cy="400110"/>
          </a:xfrm>
          <a:prstGeom prst="rect">
            <a:avLst/>
          </a:prstGeom>
          <a:solidFill>
            <a:srgbClr val="669900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5. </a:t>
            </a:r>
            <a:r>
              <a:rPr lang="en-US" sz="2000" b="1" dirty="0">
                <a:solidFill>
                  <a:schemeClr val="bg1"/>
                </a:solidFill>
              </a:rPr>
              <a:t>m</a:t>
            </a:r>
            <a:r>
              <a:rPr lang="en-US" sz="2000" b="1" dirty="0" smtClean="0">
                <a:solidFill>
                  <a:schemeClr val="bg1"/>
                </a:solidFill>
              </a:rPr>
              <a:t>uscle loss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69399" y="1882914"/>
            <a:ext cx="1546001" cy="707886"/>
          </a:xfrm>
          <a:prstGeom prst="rect">
            <a:avLst/>
          </a:prstGeom>
          <a:solidFill>
            <a:srgbClr val="669900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   6. </a:t>
            </a:r>
            <a:r>
              <a:rPr lang="en-US" sz="2000" b="1" dirty="0" smtClean="0">
                <a:solidFill>
                  <a:schemeClr val="bg1"/>
                </a:solidFill>
              </a:rPr>
              <a:t>reduced </a:t>
            </a:r>
          </a:p>
          <a:p>
            <a:r>
              <a:rPr lang="en-US" sz="2000" b="1" dirty="0" smtClean="0">
                <a:solidFill>
                  <a:schemeClr val="bg1"/>
                </a:solidFill>
              </a:rPr>
              <a:t>grip strength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Rounded Rectangular Callout 2"/>
          <p:cNvSpPr/>
          <p:nvPr/>
        </p:nvSpPr>
        <p:spPr>
          <a:xfrm>
            <a:off x="253422" y="990600"/>
            <a:ext cx="1600200" cy="433625"/>
          </a:xfrm>
          <a:prstGeom prst="wedgeRoundRectCallout">
            <a:avLst>
              <a:gd name="adj1" fmla="val 67345"/>
              <a:gd name="adj2" fmla="val -9105"/>
              <a:gd name="adj3" fmla="val 16667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ular Callout 25"/>
          <p:cNvSpPr/>
          <p:nvPr/>
        </p:nvSpPr>
        <p:spPr>
          <a:xfrm>
            <a:off x="443488" y="1623775"/>
            <a:ext cx="1309112" cy="433625"/>
          </a:xfrm>
          <a:prstGeom prst="wedgeRoundRectCallout">
            <a:avLst>
              <a:gd name="adj1" fmla="val 83001"/>
              <a:gd name="adj2" fmla="val 45431"/>
              <a:gd name="adj3" fmla="val 16667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ular Callout 26"/>
          <p:cNvSpPr/>
          <p:nvPr/>
        </p:nvSpPr>
        <p:spPr>
          <a:xfrm>
            <a:off x="76200" y="3433465"/>
            <a:ext cx="1828800" cy="376535"/>
          </a:xfrm>
          <a:prstGeom prst="wedgeRoundRectCallout">
            <a:avLst>
              <a:gd name="adj1" fmla="val 73070"/>
              <a:gd name="adj2" fmla="val 9073"/>
              <a:gd name="adj3" fmla="val 16667"/>
            </a:avLst>
          </a:prstGeom>
          <a:noFill/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ular Callout 27"/>
          <p:cNvSpPr/>
          <p:nvPr/>
        </p:nvSpPr>
        <p:spPr>
          <a:xfrm>
            <a:off x="152400" y="4671775"/>
            <a:ext cx="1905000" cy="433625"/>
          </a:xfrm>
          <a:prstGeom prst="wedgeRoundRectCallout">
            <a:avLst>
              <a:gd name="adj1" fmla="val 73070"/>
              <a:gd name="adj2" fmla="val 9073"/>
              <a:gd name="adj3" fmla="val 16667"/>
            </a:avLst>
          </a:prstGeom>
          <a:noFill/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ular Callout 28"/>
          <p:cNvSpPr/>
          <p:nvPr/>
        </p:nvSpPr>
        <p:spPr>
          <a:xfrm>
            <a:off x="304800" y="6043375"/>
            <a:ext cx="1548822" cy="662225"/>
          </a:xfrm>
          <a:prstGeom prst="wedgeRoundRectCallout">
            <a:avLst>
              <a:gd name="adj1" fmla="val 73070"/>
              <a:gd name="adj2" fmla="val 9073"/>
              <a:gd name="adj3" fmla="val 16667"/>
            </a:avLst>
          </a:prstGeom>
          <a:noFill/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ular Callout 30"/>
          <p:cNvSpPr/>
          <p:nvPr/>
        </p:nvSpPr>
        <p:spPr>
          <a:xfrm>
            <a:off x="7359868" y="1885890"/>
            <a:ext cx="1555532" cy="704910"/>
          </a:xfrm>
          <a:prstGeom prst="wedgeRoundRectCallout">
            <a:avLst>
              <a:gd name="adj1" fmla="val -79762"/>
              <a:gd name="adj2" fmla="val -46997"/>
              <a:gd name="adj3" fmla="val 16667"/>
            </a:avLst>
          </a:prstGeom>
          <a:noFill/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ounded Rectangular Callout 33"/>
          <p:cNvSpPr/>
          <p:nvPr/>
        </p:nvSpPr>
        <p:spPr>
          <a:xfrm>
            <a:off x="7315200" y="1352490"/>
            <a:ext cx="1600200" cy="400110"/>
          </a:xfrm>
          <a:prstGeom prst="wedgeRoundRectCallout">
            <a:avLst>
              <a:gd name="adj1" fmla="val -66698"/>
              <a:gd name="adj2" fmla="val -21757"/>
              <a:gd name="adj3" fmla="val 16667"/>
            </a:avLst>
          </a:prstGeom>
          <a:noFill/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0"/>
            <a:ext cx="47121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206584" y="4365104"/>
            <a:ext cx="2805576" cy="10156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NT 2013</a:t>
            </a:r>
            <a:endParaRPr lang="en-US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52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  <p:bldP spid="14" grpId="0" animBg="1"/>
      <p:bldP spid="15" grpId="0"/>
      <p:bldP spid="2" grpId="0"/>
      <p:bldP spid="17" grpId="0"/>
      <p:bldP spid="18" grpId="0" animBg="1"/>
      <p:bldP spid="18" grpId="1" animBg="1"/>
      <p:bldP spid="18" grpId="2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3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7" y="116297"/>
            <a:ext cx="4968551" cy="6697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855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884" y="383978"/>
            <a:ext cx="7896588" cy="5458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6329852" y="411833"/>
            <a:ext cx="1752600" cy="496887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29712" y="1702549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*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9712" y="2422629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*</a:t>
            </a:r>
            <a:endParaRPr lang="en-US" sz="3600" b="1" dirty="0">
              <a:solidFill>
                <a:srgbClr val="FF0000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941712" y="2060848"/>
            <a:ext cx="838200" cy="0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929136" y="2420888"/>
            <a:ext cx="1066800" cy="0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996952" y="2780928"/>
            <a:ext cx="1079326" cy="0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153786" y="3933056"/>
            <a:ext cx="3210302" cy="400110"/>
          </a:xfrm>
          <a:prstGeom prst="rect">
            <a:avLst/>
          </a:prstGeom>
          <a:noFill/>
          <a:ln w="3175">
            <a:solidFill>
              <a:srgbClr val="FF0000"/>
            </a:solidFill>
            <a:prstDash val="sysDot"/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TLC </a:t>
            </a:r>
            <a:r>
              <a:rPr lang="en-US" sz="2000" b="1" dirty="0" smtClean="0">
                <a:solidFill>
                  <a:srgbClr val="FF0000"/>
                </a:solidFill>
              </a:rPr>
              <a:t>: </a:t>
            </a:r>
            <a:r>
              <a:rPr lang="en-US" sz="2000" b="1" dirty="0" smtClean="0">
                <a:solidFill>
                  <a:srgbClr val="0000FF"/>
                </a:solidFill>
              </a:rPr>
              <a:t>total lymphocyte count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9712" y="3502749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*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1" y="5842337"/>
            <a:ext cx="89915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TLC </a:t>
            </a:r>
            <a:r>
              <a:rPr lang="th-TH" sz="2000" b="1" dirty="0">
                <a:solidFill>
                  <a:srgbClr val="0000FF"/>
                </a:solidFill>
              </a:rPr>
              <a:t>ก็จะ</a:t>
            </a:r>
            <a:r>
              <a:rPr lang="th-TH" sz="2000" b="1" dirty="0" smtClean="0">
                <a:solidFill>
                  <a:srgbClr val="0000FF"/>
                </a:solidFill>
              </a:rPr>
              <a:t>ถูก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th-TH" sz="2000" b="1" u="sng" dirty="0" smtClean="0">
                <a:solidFill>
                  <a:srgbClr val="0000FF"/>
                </a:solidFill>
              </a:rPr>
              <a:t>กระทบ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th-TH" sz="2000" b="1" i="1" dirty="0" smtClean="0">
                <a:solidFill>
                  <a:srgbClr val="0000FF"/>
                </a:solidFill>
              </a:rPr>
              <a:t>หรือ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th-TH" sz="2000" b="1" u="sng" dirty="0" smtClean="0">
                <a:solidFill>
                  <a:srgbClr val="0000FF"/>
                </a:solidFill>
              </a:rPr>
              <a:t>รบกวน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th-TH" sz="2000" b="1" i="1" dirty="0" smtClean="0">
                <a:solidFill>
                  <a:srgbClr val="0000FF"/>
                </a:solidFill>
              </a:rPr>
              <a:t>จาก</a:t>
            </a:r>
            <a:r>
              <a:rPr lang="th-TH" sz="2000" b="1" dirty="0" smtClean="0">
                <a:solidFill>
                  <a:srgbClr val="0000FF"/>
                </a:solidFill>
              </a:rPr>
              <a:t> </a:t>
            </a:r>
            <a:r>
              <a:rPr lang="en-US" sz="2000" b="1" dirty="0">
                <a:solidFill>
                  <a:srgbClr val="0000FF"/>
                </a:solidFill>
              </a:rPr>
              <a:t>inflammatory metabolism </a:t>
            </a:r>
            <a:r>
              <a:rPr lang="th-TH" sz="2000" b="1" i="1" dirty="0">
                <a:solidFill>
                  <a:srgbClr val="0000FF"/>
                </a:solidFill>
              </a:rPr>
              <a:t>หรือ</a:t>
            </a:r>
            <a:r>
              <a:rPr lang="th-TH" sz="2000" b="1" dirty="0">
                <a:solidFill>
                  <a:srgbClr val="0000FF"/>
                </a:solidFill>
              </a:rPr>
              <a:t> ยาเคมีบำบัด </a:t>
            </a:r>
            <a:r>
              <a:rPr lang="th-TH" sz="2000" b="1" i="1" dirty="0" smtClean="0">
                <a:solidFill>
                  <a:srgbClr val="0000FF"/>
                </a:solidFill>
              </a:rPr>
              <a:t>หรือ</a:t>
            </a:r>
            <a:r>
              <a:rPr lang="th-TH" sz="2000" b="1" dirty="0" smtClean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stearoids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th-TH" sz="2000" b="1" dirty="0">
                <a:solidFill>
                  <a:srgbClr val="0000FF"/>
                </a:solidFill>
              </a:rPr>
              <a:t>ได้  </a:t>
            </a:r>
            <a:r>
              <a:rPr lang="en-US" sz="2000" b="1" dirty="0" smtClean="0">
                <a:solidFill>
                  <a:srgbClr val="0000FF"/>
                </a:solidFill>
              </a:rPr>
              <a:t>  </a:t>
            </a:r>
          </a:p>
          <a:p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</a:rPr>
              <a:t>                            </a:t>
            </a:r>
            <a:r>
              <a:rPr lang="th-TH" sz="2000" b="1" dirty="0" smtClean="0">
                <a:solidFill>
                  <a:srgbClr val="0000FF"/>
                </a:solidFill>
              </a:rPr>
              <a:t>แต่</a:t>
            </a:r>
            <a:r>
              <a:rPr lang="th-TH" sz="2000" b="1" dirty="0">
                <a:solidFill>
                  <a:srgbClr val="0000FF"/>
                </a:solidFill>
              </a:rPr>
              <a:t>จะมี</a:t>
            </a:r>
            <a:r>
              <a:rPr lang="th-TH" sz="2000" b="1" dirty="0" smtClean="0">
                <a:solidFill>
                  <a:srgbClr val="0000FF"/>
                </a:solidFill>
              </a:rPr>
              <a:t>ประโยชน์</a:t>
            </a:r>
            <a:r>
              <a:rPr lang="en-US" sz="2000" b="1" dirty="0" smtClean="0">
                <a:solidFill>
                  <a:srgbClr val="0000FF"/>
                </a:solidFill>
              </a:rPr>
              <a:t>  </a:t>
            </a:r>
            <a:r>
              <a:rPr lang="th-TH" sz="2000" b="1" dirty="0" smtClean="0">
                <a:solidFill>
                  <a:srgbClr val="0000FF"/>
                </a:solidFill>
              </a:rPr>
              <a:t>ใน</a:t>
            </a:r>
            <a:r>
              <a:rPr lang="th-TH" sz="2000" b="1" dirty="0">
                <a:solidFill>
                  <a:srgbClr val="0000FF"/>
                </a:solidFill>
              </a:rPr>
              <a:t>กรณี </a:t>
            </a:r>
            <a:r>
              <a:rPr lang="en-US" sz="2000" b="1" dirty="0">
                <a:solidFill>
                  <a:srgbClr val="0000FF"/>
                </a:solidFill>
              </a:rPr>
              <a:t>uncomplicated nutrition depletion </a:t>
            </a:r>
            <a:r>
              <a:rPr lang="en-US" sz="2000" b="1" dirty="0" smtClean="0">
                <a:solidFill>
                  <a:srgbClr val="0000FF"/>
                </a:solidFill>
              </a:rPr>
              <a:t>                             </a:t>
            </a:r>
          </a:p>
          <a:p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</a:rPr>
              <a:t>                                           </a:t>
            </a:r>
            <a:r>
              <a:rPr lang="en-US" sz="1600" b="1" dirty="0" smtClean="0">
                <a:solidFill>
                  <a:srgbClr val="0000FF"/>
                </a:solidFill>
              </a:rPr>
              <a:t>( Krause </a:t>
            </a:r>
            <a:r>
              <a:rPr lang="en-US" sz="1600" b="1" dirty="0">
                <a:solidFill>
                  <a:srgbClr val="0000FF"/>
                </a:solidFill>
              </a:rPr>
              <a:t>“s Food &amp; N. care process, 2012, </a:t>
            </a:r>
            <a:r>
              <a:rPr lang="en-US" sz="1600" b="1" dirty="0" smtClean="0">
                <a:solidFill>
                  <a:srgbClr val="0000FF"/>
                </a:solidFill>
              </a:rPr>
              <a:t>p.165 ) </a:t>
            </a:r>
            <a:endParaRPr lang="en-US" sz="1600" b="1" dirty="0">
              <a:solidFill>
                <a:srgbClr val="0000FF"/>
              </a:solidFill>
            </a:endParaRPr>
          </a:p>
        </p:txBody>
      </p:sp>
      <p:pic>
        <p:nvPicPr>
          <p:cNvPr id="13" name="Picture 10" descr="images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3904" y="188640"/>
            <a:ext cx="824600" cy="93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500436" y="1023119"/>
            <a:ext cx="3151684" cy="400110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 Consensus statement  2012 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9712" y="5334000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*</a:t>
            </a: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7" name="Picture 7" descr="anidr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856884" cy="91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858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/>
      <p:bldP spid="3" grpId="1"/>
      <p:bldP spid="9" grpId="0"/>
      <p:bldP spid="9" grpId="1"/>
      <p:bldP spid="8" grpId="0" animBg="1"/>
      <p:bldP spid="12" grpId="0"/>
      <p:bldP spid="12" grpId="1"/>
      <p:bldP spid="4" grpId="0"/>
      <p:bldP spid="15" grpId="0"/>
      <p:bldP spid="1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568952" cy="5343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261229" y="1268760"/>
            <a:ext cx="998403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139952" y="1268760"/>
            <a:ext cx="151216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6089022" y="2362200"/>
            <a:ext cx="179534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800990" y="3284984"/>
            <a:ext cx="172333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296934" y="3789040"/>
            <a:ext cx="168976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313158" y="3789040"/>
            <a:ext cx="114727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96934" y="4221088"/>
            <a:ext cx="114727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296934" y="4725144"/>
            <a:ext cx="128643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09600" y="404664"/>
            <a:ext cx="8001000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2016</a:t>
            </a:r>
            <a:r>
              <a:rPr lang="en-US" sz="2400" b="1" dirty="0" smtClean="0">
                <a:solidFill>
                  <a:srgbClr val="0000FF"/>
                </a:solidFill>
              </a:rPr>
              <a:t>   ESPEN  guidelines </a:t>
            </a:r>
            <a:r>
              <a:rPr lang="en-US" sz="2400" i="1" dirty="0" smtClean="0">
                <a:solidFill>
                  <a:srgbClr val="0000FF"/>
                </a:solidFill>
              </a:rPr>
              <a:t>on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>
                <a:solidFill>
                  <a:srgbClr val="0000FF"/>
                </a:solidFill>
              </a:rPr>
              <a:t>nutrition </a:t>
            </a:r>
            <a:r>
              <a:rPr lang="en-US" sz="2400" i="1" dirty="0">
                <a:solidFill>
                  <a:srgbClr val="0000FF"/>
                </a:solidFill>
              </a:rPr>
              <a:t>in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u="sng" dirty="0">
                <a:solidFill>
                  <a:srgbClr val="0000FF"/>
                </a:solidFill>
              </a:rPr>
              <a:t>cancer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patients  </a:t>
            </a:r>
            <a:r>
              <a:rPr lang="en-US" sz="2400" dirty="0" smtClean="0">
                <a:solidFill>
                  <a:srgbClr val="0000FF"/>
                </a:solidFill>
              </a:rPr>
              <a:t>(</a:t>
            </a:r>
            <a:r>
              <a:rPr lang="en-US" sz="2400" b="1" dirty="0" smtClean="0">
                <a:solidFill>
                  <a:srgbClr val="0000FF"/>
                </a:solidFill>
              </a:rPr>
              <a:t>p.9</a:t>
            </a:r>
            <a:r>
              <a:rPr lang="en-US" sz="2400" dirty="0" smtClean="0">
                <a:solidFill>
                  <a:srgbClr val="0000FF"/>
                </a:solidFill>
              </a:rPr>
              <a:t>)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04248" y="4293096"/>
            <a:ext cx="2216697" cy="461665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txBody>
          <a:bodyPr wrap="none" rtlCol="0">
            <a:spAutoFit/>
          </a:bodyPr>
          <a:lstStyle/>
          <a:p>
            <a:r>
              <a:rPr lang="en-US" sz="2400" b="1" i="1" dirty="0">
                <a:solidFill>
                  <a:srgbClr val="FF0000"/>
                </a:solidFill>
              </a:rPr>
              <a:t>n</a:t>
            </a:r>
            <a:r>
              <a:rPr lang="en-US" sz="2400" b="1" i="1" dirty="0" smtClean="0">
                <a:solidFill>
                  <a:srgbClr val="FF0000"/>
                </a:solidFill>
              </a:rPr>
              <a:t>o</a:t>
            </a:r>
            <a:r>
              <a:rPr lang="en-US" sz="2400" b="1" dirty="0" smtClean="0">
                <a:solidFill>
                  <a:srgbClr val="0000FF"/>
                </a:solidFill>
              </a:rPr>
              <a:t> albumin, TLC</a:t>
            </a:r>
            <a:endParaRPr lang="en-US" sz="2400" b="1" dirty="0">
              <a:solidFill>
                <a:srgbClr val="0000FF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75928" y="2895600"/>
            <a:ext cx="74327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95536" y="2971800"/>
            <a:ext cx="864096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7" descr="anid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60" y="907986"/>
            <a:ext cx="880060" cy="93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0" descr="images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908720"/>
            <a:ext cx="700332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01008"/>
            <a:ext cx="3236748" cy="3024336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Up Arrow 2"/>
          <p:cNvSpPr/>
          <p:nvPr/>
        </p:nvSpPr>
        <p:spPr>
          <a:xfrm rot="1715184">
            <a:off x="3721917" y="4336024"/>
            <a:ext cx="360040" cy="936104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86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8887094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599" y="4933800"/>
            <a:ext cx="1313639" cy="16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25806" y="2286000"/>
            <a:ext cx="14269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2016,  p.9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48600" y="5848290"/>
            <a:ext cx="7040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2016</a:t>
            </a:r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762625"/>
            <a:ext cx="6829425" cy="33337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2895600" y="3200400"/>
            <a:ext cx="1219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76800" y="3200400"/>
            <a:ext cx="14478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143000" y="6096000"/>
            <a:ext cx="12192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581400" y="6096000"/>
            <a:ext cx="12192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584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2-Point Star 3"/>
          <p:cNvSpPr/>
          <p:nvPr/>
        </p:nvSpPr>
        <p:spPr>
          <a:xfrm>
            <a:off x="107504" y="1916832"/>
            <a:ext cx="8856984" cy="2016224"/>
          </a:xfrm>
          <a:prstGeom prst="star3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FF"/>
              </a:solidFill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949896" y="2349624"/>
            <a:ext cx="729451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  <a:ea typeface="Arial" pitchFamily="34" charset="0"/>
                <a:cs typeface="Cordia New" pitchFamily="34" charset="-34"/>
              </a:rPr>
              <a:t> 1.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การตรวจ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 </a:t>
            </a:r>
            <a:r>
              <a:rPr kumimoji="0" lang="th-TH" sz="36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ประเมิน</a:t>
            </a:r>
            <a:r>
              <a:rPr kumimoji="0" lang="en-US" sz="3600" b="1" i="0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- </a:t>
            </a:r>
            <a:r>
              <a:rPr kumimoji="0" lang="th-TH" sz="36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คัดกรอง</a:t>
            </a:r>
            <a:r>
              <a:rPr kumimoji="0" lang="en-US" sz="3600" b="1" i="0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ภาวะ</a:t>
            </a:r>
            <a:r>
              <a:rPr kumimoji="0" lang="th-TH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ทุพ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โภชนาการ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         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ตามแนว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  </a:t>
            </a:r>
            <a:r>
              <a:rPr kumimoji="0" lang="th-TH" sz="36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ความคิดใหม่</a:t>
            </a:r>
            <a:r>
              <a:rPr kumimoji="0" lang="en-US" sz="3600" b="1" i="0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  </a:t>
            </a:r>
            <a:r>
              <a:rPr kumimoji="0" lang="en-US" sz="32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(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NT-2013</a:t>
            </a:r>
            <a:r>
              <a:rPr kumimoji="0" lang="en-US" sz="32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)</a:t>
            </a:r>
            <a:endParaRPr kumimoji="0" lang="en-US" sz="320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413961" y="4797152"/>
            <a:ext cx="4534303" cy="136815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rgbClr val="0000FF"/>
                </a:solidFill>
                <a:latin typeface="Arial Narrow" pitchFamily="34" charset="0"/>
                <a:ea typeface="Arial" pitchFamily="34" charset="0"/>
                <a:cs typeface="Cordia New" pitchFamily="34" charset="-34"/>
              </a:rPr>
              <a:t>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1.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Nutrition screening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&amp;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sz="3600" b="1" dirty="0">
                <a:solidFill>
                  <a:srgbClr val="0000FF"/>
                </a:solidFill>
                <a:latin typeface="Arial Narrow" pitchFamily="34" charset="0"/>
                <a:ea typeface="Arial" pitchFamily="34" charset="0"/>
                <a:cs typeface="Cordia New" pitchFamily="34" charset="-34"/>
              </a:rPr>
              <a:t> </a:t>
            </a:r>
            <a:r>
              <a:rPr lang="en-US" sz="3600" b="1" dirty="0" smtClean="0">
                <a:solidFill>
                  <a:srgbClr val="0000FF"/>
                </a:solidFill>
                <a:latin typeface="Arial Narrow" pitchFamily="34" charset="0"/>
                <a:ea typeface="Arial" pitchFamily="34" charset="0"/>
                <a:cs typeface="Cordia New" pitchFamily="34" charset="-34"/>
              </a:rPr>
              <a:t>  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Nutrition</a:t>
            </a:r>
            <a:r>
              <a:rPr kumimoji="0" lang="en-US" sz="3600" b="1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 assessment</a:t>
            </a:r>
            <a:endParaRPr kumimoji="0" lang="en-US" sz="320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9" name="Picture 10" descr="images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4150568"/>
            <a:ext cx="824600" cy="93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anid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284" y="4129504"/>
            <a:ext cx="965404" cy="102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240668" y="705470"/>
            <a:ext cx="8712968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sz="5400" b="1" dirty="0" smtClean="0">
                <a:solidFill>
                  <a:srgbClr val="9900CC"/>
                </a:solidFill>
              </a:rPr>
              <a:t>การ</a:t>
            </a:r>
            <a:r>
              <a:rPr lang="th-TH" sz="5400" b="1" dirty="0">
                <a:solidFill>
                  <a:srgbClr val="9900CC"/>
                </a:solidFill>
              </a:rPr>
              <a:t>ประเมินภาวะทุ</a:t>
            </a:r>
            <a:r>
              <a:rPr lang="th-TH" sz="5400" b="1" dirty="0" err="1">
                <a:solidFill>
                  <a:srgbClr val="9900CC"/>
                </a:solidFill>
              </a:rPr>
              <a:t>พโภนา</a:t>
            </a:r>
            <a:r>
              <a:rPr lang="th-TH" sz="5400" b="1" dirty="0">
                <a:solidFill>
                  <a:srgbClr val="9900CC"/>
                </a:solidFill>
              </a:rPr>
              <a:t>การ </a:t>
            </a:r>
            <a:r>
              <a:rPr lang="en-US" sz="4800" b="1" dirty="0">
                <a:solidFill>
                  <a:srgbClr val="9900CC"/>
                </a:solidFill>
              </a:rPr>
              <a:t>NT-2013</a:t>
            </a:r>
          </a:p>
        </p:txBody>
      </p:sp>
    </p:spTree>
    <p:extLst>
      <p:ext uri="{BB962C8B-B14F-4D97-AF65-F5344CB8AC3E}">
        <p14:creationId xmlns:p14="http://schemas.microsoft.com/office/powerpoint/2010/main" val="424269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71600"/>
            <a:ext cx="8754007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1" y="464009"/>
            <a:ext cx="1230728" cy="1517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00" y="1219200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2016</a:t>
            </a:r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33400"/>
            <a:ext cx="1278714" cy="1447800"/>
          </a:xfrm>
          <a:prstGeom prst="rect">
            <a:avLst/>
          </a:prstGeom>
          <a:noFill/>
          <a:ln w="9525">
            <a:solidFill>
              <a:srgbClr val="99C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947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72775"/>
            <a:ext cx="8915400" cy="5209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923925"/>
            <a:ext cx="2332089" cy="5238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81000"/>
            <a:ext cx="834470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039381" y="1058424"/>
            <a:ext cx="443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FF0000"/>
                </a:solidFill>
              </a:rPr>
              <a:t>2016</a:t>
            </a:r>
            <a:endParaRPr lang="en-US" sz="1000" b="1" dirty="0">
              <a:solidFill>
                <a:srgbClr val="FF0000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900" y="399227"/>
            <a:ext cx="850687" cy="963175"/>
          </a:xfrm>
          <a:prstGeom prst="rect">
            <a:avLst/>
          </a:prstGeom>
          <a:noFill/>
          <a:ln w="9525">
            <a:solidFill>
              <a:srgbClr val="99C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5257800" y="3581400"/>
            <a:ext cx="914400" cy="381000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7315200" y="3581400"/>
            <a:ext cx="1295400" cy="381000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6248400" y="3962400"/>
            <a:ext cx="914400" cy="381000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8039100" y="5562600"/>
            <a:ext cx="9525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8600" y="5943600"/>
            <a:ext cx="12192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482255" y="6381328"/>
            <a:ext cx="167114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2"/>
          <p:cNvSpPr/>
          <p:nvPr/>
        </p:nvSpPr>
        <p:spPr>
          <a:xfrm>
            <a:off x="8039100" y="5181600"/>
            <a:ext cx="9525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69712"/>
            <a:ext cx="3657600" cy="386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3" name="Straight Connector 12"/>
          <p:cNvCxnSpPr/>
          <p:nvPr/>
        </p:nvCxnSpPr>
        <p:spPr>
          <a:xfrm>
            <a:off x="3429000" y="6705600"/>
            <a:ext cx="2286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957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274" y="457200"/>
            <a:ext cx="834470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8488" y="783457"/>
            <a:ext cx="5271864" cy="55731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8179" y="886480"/>
            <a:ext cx="573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2016  </a:t>
            </a:r>
          </a:p>
          <a:p>
            <a:r>
              <a:rPr lang="en-US" sz="1400" b="1" dirty="0">
                <a:solidFill>
                  <a:srgbClr val="FF0000"/>
                </a:solidFill>
              </a:rPr>
              <a:t> </a:t>
            </a:r>
            <a:r>
              <a:rPr lang="en-US" sz="1400" b="1" dirty="0" smtClean="0">
                <a:solidFill>
                  <a:srgbClr val="FF0000"/>
                </a:solidFill>
              </a:rPr>
              <a:t> p.9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898624"/>
            <a:ext cx="8686800" cy="2216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444494"/>
            <a:ext cx="9067800" cy="2032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228600" y="1898624"/>
            <a:ext cx="1981200" cy="48469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87498" y="1981200"/>
            <a:ext cx="457200" cy="4021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4381500" y="2743200"/>
            <a:ext cx="9525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461820" y="2743200"/>
            <a:ext cx="24535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706298" y="3657600"/>
            <a:ext cx="1981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375284" y="4953000"/>
            <a:ext cx="1540814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067575" y="2348880"/>
            <a:ext cx="27810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832606" y="4940983"/>
            <a:ext cx="255879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764810" y="4940983"/>
            <a:ext cx="122679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838200" y="5410200"/>
            <a:ext cx="50350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343400" y="5410200"/>
            <a:ext cx="19812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505200" y="5867400"/>
            <a:ext cx="22098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362200" y="5029200"/>
            <a:ext cx="1540814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8458751" y="5410200"/>
            <a:ext cx="685249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7666151" y="3657600"/>
            <a:ext cx="712054" cy="4001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3.3.6</a:t>
            </a:r>
            <a:endParaRPr lang="en-US" sz="2000" b="1" dirty="0">
              <a:solidFill>
                <a:srgbClr val="0000FF"/>
              </a:solidFill>
            </a:endParaRPr>
          </a:p>
        </p:txBody>
      </p:sp>
      <p:pic>
        <p:nvPicPr>
          <p:cNvPr id="22" name="Picture 10" descr="images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88640"/>
            <a:ext cx="824600" cy="93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7" descr="anidr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24" y="264986"/>
            <a:ext cx="856884" cy="91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8" name="Straight Connector 27"/>
          <p:cNvCxnSpPr/>
          <p:nvPr/>
        </p:nvCxnSpPr>
        <p:spPr>
          <a:xfrm>
            <a:off x="5652120" y="4057710"/>
            <a:ext cx="17392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726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2-Point Star 3"/>
          <p:cNvSpPr/>
          <p:nvPr/>
        </p:nvSpPr>
        <p:spPr>
          <a:xfrm>
            <a:off x="0" y="1123834"/>
            <a:ext cx="9144000" cy="3169262"/>
          </a:xfrm>
          <a:prstGeom prst="star3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00FF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592881"/>
            <a:ext cx="8229600" cy="983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396" y="3140968"/>
            <a:ext cx="1906916" cy="281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5067300"/>
            <a:ext cx="6858000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562600"/>
            <a:ext cx="8610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8077200" y="5562600"/>
            <a:ext cx="838200" cy="609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0" descr="images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32656"/>
            <a:ext cx="824600" cy="93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 descr="anidr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02" y="406235"/>
            <a:ext cx="856884" cy="91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574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32-Point Star 5"/>
          <p:cNvSpPr/>
          <p:nvPr/>
        </p:nvSpPr>
        <p:spPr>
          <a:xfrm>
            <a:off x="152400" y="304800"/>
            <a:ext cx="8834286" cy="1892549"/>
          </a:xfrm>
          <a:prstGeom prst="star3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00FF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40" y="883548"/>
            <a:ext cx="7260860" cy="792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703" y="1295400"/>
            <a:ext cx="1589097" cy="234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032" y="3505200"/>
            <a:ext cx="8767763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032" y="5257800"/>
            <a:ext cx="8767763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352" y="2451561"/>
            <a:ext cx="6272048" cy="444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7239000" y="2451561"/>
            <a:ext cx="533400" cy="44403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1872208" y="3577208"/>
            <a:ext cx="1835696" cy="571872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7020272" y="4077072"/>
            <a:ext cx="10081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388424" y="4077072"/>
            <a:ext cx="4320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123728" y="4797152"/>
            <a:ext cx="136815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7884368" y="4797152"/>
            <a:ext cx="1076427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7" descr="anidr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11622"/>
            <a:ext cx="1055800" cy="112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0" descr="images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2204864"/>
            <a:ext cx="775968" cy="879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Straight Connector 15"/>
          <p:cNvCxnSpPr/>
          <p:nvPr/>
        </p:nvCxnSpPr>
        <p:spPr>
          <a:xfrm>
            <a:off x="5270627" y="5877272"/>
            <a:ext cx="174964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176093" y="5877272"/>
            <a:ext cx="428355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439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2-Point Star 3"/>
          <p:cNvSpPr/>
          <p:nvPr/>
        </p:nvSpPr>
        <p:spPr>
          <a:xfrm>
            <a:off x="863588" y="188640"/>
            <a:ext cx="7308812" cy="990600"/>
          </a:xfrm>
          <a:prstGeom prst="star3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924" y="1340768"/>
            <a:ext cx="9017876" cy="707886"/>
          </a:xfrm>
          <a:prstGeom prst="rect">
            <a:avLst/>
          </a:prstGeom>
          <a:ln>
            <a:solidFill>
              <a:srgbClr val="CC00CC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9900CC"/>
                </a:solidFill>
              </a:rPr>
              <a:t>   van </a:t>
            </a:r>
            <a:r>
              <a:rPr lang="en-US" sz="2000" b="1" dirty="0" err="1">
                <a:solidFill>
                  <a:srgbClr val="9900CC"/>
                </a:solidFill>
              </a:rPr>
              <a:t>Bokhorst</a:t>
            </a:r>
            <a:r>
              <a:rPr lang="en-US" sz="2000" b="1" dirty="0">
                <a:solidFill>
                  <a:srgbClr val="9900CC"/>
                </a:solidFill>
              </a:rPr>
              <a:t>-de van der </a:t>
            </a:r>
            <a:r>
              <a:rPr lang="en-US" sz="2000" b="1" dirty="0" err="1">
                <a:solidFill>
                  <a:srgbClr val="9900CC"/>
                </a:solidFill>
              </a:rPr>
              <a:t>Schueren</a:t>
            </a:r>
            <a:r>
              <a:rPr lang="en-US" sz="2000" b="1" dirty="0">
                <a:solidFill>
                  <a:srgbClr val="9900CC"/>
                </a:solidFill>
              </a:rPr>
              <a:t> MA, </a:t>
            </a:r>
            <a:r>
              <a:rPr lang="en-US" sz="2000" b="1" dirty="0">
                <a:solidFill>
                  <a:srgbClr val="FF0000"/>
                </a:solidFill>
              </a:rPr>
              <a:t>: 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smtClean="0">
                <a:solidFill>
                  <a:srgbClr val="9900CC"/>
                </a:solidFill>
              </a:rPr>
              <a:t>N</a:t>
            </a:r>
            <a:r>
              <a:rPr lang="en-US" sz="2000" b="1" dirty="0">
                <a:solidFill>
                  <a:srgbClr val="9900CC"/>
                </a:solidFill>
              </a:rPr>
              <a:t>. screening </a:t>
            </a:r>
            <a:r>
              <a:rPr lang="en-US" sz="2000" b="1" dirty="0" smtClean="0">
                <a:solidFill>
                  <a:srgbClr val="9900CC"/>
                </a:solidFill>
              </a:rPr>
              <a:t>tools  </a:t>
            </a:r>
            <a:r>
              <a:rPr lang="en-US" sz="2000" b="1" dirty="0" smtClean="0">
                <a:solidFill>
                  <a:srgbClr val="FF0000"/>
                </a:solidFill>
              </a:rPr>
              <a:t>:</a:t>
            </a:r>
            <a:r>
              <a:rPr lang="en-US" sz="2000" b="1" dirty="0" smtClean="0">
                <a:solidFill>
                  <a:srgbClr val="9900CC"/>
                </a:solidFill>
              </a:rPr>
              <a:t>  Does 1 </a:t>
            </a:r>
            <a:r>
              <a:rPr lang="en-US" sz="2000" b="1" dirty="0">
                <a:solidFill>
                  <a:srgbClr val="9900CC"/>
                </a:solidFill>
              </a:rPr>
              <a:t>size fit all ?  A systematic review of screening tools </a:t>
            </a:r>
            <a:r>
              <a:rPr lang="en-US" sz="2000" b="1" dirty="0" smtClean="0">
                <a:solidFill>
                  <a:srgbClr val="9900CC"/>
                </a:solidFill>
              </a:rPr>
              <a:t>for the hospital </a:t>
            </a:r>
            <a:r>
              <a:rPr lang="en-US" sz="2000" b="1" dirty="0">
                <a:solidFill>
                  <a:srgbClr val="9900CC"/>
                </a:solidFill>
              </a:rPr>
              <a:t>setting. </a:t>
            </a:r>
            <a:r>
              <a:rPr lang="en-US" sz="2000" b="1" dirty="0" err="1">
                <a:solidFill>
                  <a:srgbClr val="9900CC"/>
                </a:solidFill>
              </a:rPr>
              <a:t>Clin</a:t>
            </a:r>
            <a:r>
              <a:rPr lang="en-US" sz="2000" b="1" dirty="0">
                <a:solidFill>
                  <a:srgbClr val="9900CC"/>
                </a:solidFill>
              </a:rPr>
              <a:t> </a:t>
            </a:r>
            <a:r>
              <a:rPr lang="en-US" sz="2000" b="1" dirty="0" smtClean="0">
                <a:solidFill>
                  <a:srgbClr val="9900CC"/>
                </a:solidFill>
              </a:rPr>
              <a:t>N. 2014,33(1):39</a:t>
            </a:r>
            <a:endParaRPr lang="en-US" sz="2000" b="1" dirty="0">
              <a:solidFill>
                <a:srgbClr val="9900CC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78524" y="2197313"/>
            <a:ext cx="8713076" cy="1015663"/>
          </a:xfrm>
          <a:prstGeom prst="rect">
            <a:avLst/>
          </a:prstGeom>
          <a:solidFill>
            <a:srgbClr val="0000FF"/>
          </a:solidFill>
          <a:ln>
            <a:solidFill>
              <a:srgbClr val="00FFFF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 White </a:t>
            </a:r>
            <a:r>
              <a:rPr lang="en-US" sz="2000" b="1" dirty="0">
                <a:solidFill>
                  <a:schemeClr val="bg1"/>
                </a:solidFill>
              </a:rPr>
              <a:t>JV, et al. </a:t>
            </a:r>
            <a:r>
              <a:rPr lang="en-US" sz="2000" b="1" dirty="0" smtClean="0">
                <a:solidFill>
                  <a:schemeClr val="bg1"/>
                </a:solidFill>
              </a:rPr>
              <a:t> :  </a:t>
            </a:r>
            <a:r>
              <a:rPr lang="en-US" sz="2000" b="1" u="sng" dirty="0" smtClean="0">
                <a:solidFill>
                  <a:schemeClr val="bg1"/>
                </a:solidFill>
              </a:rPr>
              <a:t>Consensus </a:t>
            </a:r>
            <a:r>
              <a:rPr lang="en-US" sz="2000" b="1" u="sng" dirty="0">
                <a:solidFill>
                  <a:schemeClr val="bg1"/>
                </a:solidFill>
              </a:rPr>
              <a:t>S</a:t>
            </a:r>
            <a:r>
              <a:rPr lang="en-US" sz="2000" b="1" u="sng" dirty="0" smtClean="0">
                <a:solidFill>
                  <a:schemeClr val="bg1"/>
                </a:solidFill>
              </a:rPr>
              <a:t>tatement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>
                <a:solidFill>
                  <a:schemeClr val="bg1"/>
                </a:solidFill>
              </a:rPr>
              <a:t>of </a:t>
            </a:r>
            <a:r>
              <a:rPr lang="en-US" sz="2000" b="1" dirty="0" smtClean="0">
                <a:solidFill>
                  <a:schemeClr val="bg1"/>
                </a:solidFill>
              </a:rPr>
              <a:t>Academy </a:t>
            </a:r>
            <a:r>
              <a:rPr lang="en-US" sz="2000" b="1" dirty="0">
                <a:solidFill>
                  <a:schemeClr val="bg1"/>
                </a:solidFill>
              </a:rPr>
              <a:t>of </a:t>
            </a:r>
            <a:r>
              <a:rPr lang="en-US" sz="2000" b="1" dirty="0" smtClean="0">
                <a:solidFill>
                  <a:schemeClr val="bg1"/>
                </a:solidFill>
              </a:rPr>
              <a:t>N. </a:t>
            </a:r>
            <a:r>
              <a:rPr lang="en-US" sz="2000" b="1" dirty="0">
                <a:solidFill>
                  <a:schemeClr val="bg1"/>
                </a:solidFill>
              </a:rPr>
              <a:t>and Dietetics / </a:t>
            </a:r>
            <a:r>
              <a:rPr lang="en-US" sz="2000" b="1" dirty="0" smtClean="0">
                <a:solidFill>
                  <a:schemeClr val="bg1"/>
                </a:solidFill>
              </a:rPr>
              <a:t>ASPEN                   </a:t>
            </a:r>
          </a:p>
          <a:p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 : characteristics </a:t>
            </a:r>
            <a:r>
              <a:rPr lang="en-US" sz="2000" b="1" dirty="0">
                <a:solidFill>
                  <a:schemeClr val="bg1"/>
                </a:solidFill>
              </a:rPr>
              <a:t>recommended for the identification &amp; </a:t>
            </a:r>
            <a:r>
              <a:rPr lang="en-US" sz="2000" b="1" dirty="0" smtClean="0">
                <a:solidFill>
                  <a:schemeClr val="bg1"/>
                </a:solidFill>
              </a:rPr>
              <a:t>documentation </a:t>
            </a:r>
            <a:r>
              <a:rPr lang="en-US" sz="2000" b="1" dirty="0">
                <a:solidFill>
                  <a:schemeClr val="bg1"/>
                </a:solidFill>
              </a:rPr>
              <a:t>of adult </a:t>
            </a:r>
            <a:endParaRPr lang="en-US" sz="2000" b="1" dirty="0" smtClean="0">
              <a:solidFill>
                <a:schemeClr val="bg1"/>
              </a:solidFill>
            </a:endParaRPr>
          </a:p>
          <a:p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   </a:t>
            </a:r>
            <a:r>
              <a:rPr lang="en-US" sz="2000" b="1" dirty="0" err="1" smtClean="0">
                <a:solidFill>
                  <a:schemeClr val="bg1"/>
                </a:solidFill>
              </a:rPr>
              <a:t>malN</a:t>
            </a:r>
            <a:r>
              <a:rPr lang="en-US" sz="2000" b="1" dirty="0">
                <a:solidFill>
                  <a:schemeClr val="bg1"/>
                </a:solidFill>
              </a:rPr>
              <a:t>. (</a:t>
            </a:r>
            <a:r>
              <a:rPr lang="en-US" sz="2000" b="1" dirty="0" err="1">
                <a:solidFill>
                  <a:schemeClr val="bg1"/>
                </a:solidFill>
              </a:rPr>
              <a:t>undernutrition</a:t>
            </a:r>
            <a:r>
              <a:rPr lang="en-US" sz="2000" b="1" dirty="0">
                <a:solidFill>
                  <a:schemeClr val="bg1"/>
                </a:solidFill>
              </a:rPr>
              <a:t>). </a:t>
            </a:r>
            <a:r>
              <a:rPr lang="en-US" sz="2000" b="1" dirty="0" smtClean="0">
                <a:solidFill>
                  <a:schemeClr val="bg1"/>
                </a:solidFill>
              </a:rPr>
              <a:t>    J  </a:t>
            </a:r>
            <a:r>
              <a:rPr lang="en-US" sz="2000" b="1" dirty="0" err="1">
                <a:solidFill>
                  <a:schemeClr val="bg1"/>
                </a:solidFill>
              </a:rPr>
              <a:t>Acad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Nutr</a:t>
            </a:r>
            <a:r>
              <a:rPr lang="en-US" sz="2000" b="1" dirty="0">
                <a:solidFill>
                  <a:schemeClr val="bg1"/>
                </a:solidFill>
              </a:rPr>
              <a:t> Diet, 2012, 112(5):730-738</a:t>
            </a:r>
            <a:r>
              <a:rPr lang="en-US" sz="2000" b="1" dirty="0" smtClean="0">
                <a:solidFill>
                  <a:schemeClr val="bg1"/>
                </a:solidFill>
              </a:rPr>
              <a:t>.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3356992"/>
            <a:ext cx="8915400" cy="707886"/>
          </a:xfrm>
          <a:prstGeom prst="rect">
            <a:avLst/>
          </a:prstGeom>
          <a:ln>
            <a:solidFill>
              <a:srgbClr val="009900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6600"/>
                </a:solidFill>
              </a:rPr>
              <a:t>  </a:t>
            </a:r>
            <a:r>
              <a:rPr lang="en-US" sz="2000" b="1" dirty="0" err="1" smtClean="0">
                <a:solidFill>
                  <a:srgbClr val="006600"/>
                </a:solidFill>
              </a:rPr>
              <a:t>Ainsley</a:t>
            </a:r>
            <a:r>
              <a:rPr lang="en-US" sz="2000" b="1" dirty="0" smtClean="0">
                <a:solidFill>
                  <a:srgbClr val="006600"/>
                </a:solidFill>
              </a:rPr>
              <a:t> </a:t>
            </a:r>
            <a:r>
              <a:rPr lang="en-US" sz="2000" b="1" dirty="0">
                <a:solidFill>
                  <a:srgbClr val="006600"/>
                </a:solidFill>
              </a:rPr>
              <a:t>Malone. </a:t>
            </a:r>
            <a:r>
              <a:rPr lang="en-US" sz="2000" b="1" dirty="0" smtClean="0">
                <a:solidFill>
                  <a:srgbClr val="006600"/>
                </a:solidFill>
              </a:rPr>
              <a:t>  The </a:t>
            </a:r>
            <a:r>
              <a:rPr lang="en-US" sz="2000" b="1" dirty="0">
                <a:solidFill>
                  <a:srgbClr val="006600"/>
                </a:solidFill>
              </a:rPr>
              <a:t>Academy of Nutrition &amp; Dietetics / </a:t>
            </a:r>
            <a:r>
              <a:rPr lang="en-US" sz="2000" b="1" dirty="0" smtClean="0">
                <a:solidFill>
                  <a:srgbClr val="006600"/>
                </a:solidFill>
              </a:rPr>
              <a:t> The ASPEN Consensus </a:t>
            </a:r>
            <a:r>
              <a:rPr lang="en-US" sz="2000" b="1" dirty="0">
                <a:solidFill>
                  <a:srgbClr val="006600"/>
                </a:solidFill>
              </a:rPr>
              <a:t>Malnutrition Characteristics : </a:t>
            </a:r>
            <a:r>
              <a:rPr lang="en-US" sz="2000" b="1" dirty="0" smtClean="0">
                <a:solidFill>
                  <a:srgbClr val="006600"/>
                </a:solidFill>
              </a:rPr>
              <a:t>Application </a:t>
            </a:r>
            <a:r>
              <a:rPr lang="en-US" sz="2000" b="1" dirty="0">
                <a:solidFill>
                  <a:srgbClr val="006600"/>
                </a:solidFill>
              </a:rPr>
              <a:t>in Practice.  </a:t>
            </a:r>
            <a:r>
              <a:rPr lang="en-US" sz="2000" b="1" dirty="0" err="1" smtClean="0">
                <a:solidFill>
                  <a:srgbClr val="006600"/>
                </a:solidFill>
              </a:rPr>
              <a:t>Nutr</a:t>
            </a:r>
            <a:r>
              <a:rPr lang="en-US" sz="2000" b="1" dirty="0" smtClean="0">
                <a:solidFill>
                  <a:srgbClr val="006600"/>
                </a:solidFill>
              </a:rPr>
              <a:t> </a:t>
            </a:r>
            <a:r>
              <a:rPr lang="en-US" sz="2000" b="1" dirty="0" err="1">
                <a:solidFill>
                  <a:srgbClr val="006600"/>
                </a:solidFill>
              </a:rPr>
              <a:t>Clin</a:t>
            </a:r>
            <a:r>
              <a:rPr lang="en-US" sz="2000" b="1" dirty="0">
                <a:solidFill>
                  <a:srgbClr val="006600"/>
                </a:solidFill>
              </a:rPr>
              <a:t> </a:t>
            </a:r>
            <a:r>
              <a:rPr lang="en-US" sz="2000" b="1" dirty="0" err="1">
                <a:solidFill>
                  <a:srgbClr val="006600"/>
                </a:solidFill>
              </a:rPr>
              <a:t>Pract</a:t>
            </a:r>
            <a:r>
              <a:rPr lang="en-US" sz="2000" b="1" dirty="0">
                <a:solidFill>
                  <a:srgbClr val="006600"/>
                </a:solidFill>
              </a:rPr>
              <a:t>. </a:t>
            </a:r>
            <a:r>
              <a:rPr lang="en-US" sz="2000" b="1" dirty="0" smtClean="0">
                <a:solidFill>
                  <a:srgbClr val="006600"/>
                </a:solidFill>
              </a:rPr>
              <a:t>2013;28:639.</a:t>
            </a:r>
            <a:endParaRPr lang="en-US" sz="2000" b="1" dirty="0">
              <a:solidFill>
                <a:srgbClr val="0066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58362" y="4221088"/>
            <a:ext cx="8001000" cy="461665"/>
          </a:xfrm>
          <a:prstGeom prst="rect">
            <a:avLst/>
          </a:prstGeom>
          <a:solidFill>
            <a:srgbClr val="C00000"/>
          </a:solidFill>
          <a:ln>
            <a:solidFill>
              <a:srgbClr val="FF66FF"/>
            </a:solidFill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u="sng" dirty="0" smtClean="0">
                <a:solidFill>
                  <a:schemeClr val="bg1"/>
                </a:solidFill>
              </a:rPr>
              <a:t>2016</a:t>
            </a:r>
            <a:r>
              <a:rPr lang="en-US" sz="2400" b="1" dirty="0" smtClean="0">
                <a:solidFill>
                  <a:schemeClr val="bg1"/>
                </a:solidFill>
              </a:rPr>
              <a:t>   ESPEN  guidelines </a:t>
            </a:r>
            <a:r>
              <a:rPr lang="en-US" sz="2400" i="1" dirty="0" smtClean="0">
                <a:solidFill>
                  <a:schemeClr val="bg1"/>
                </a:solidFill>
              </a:rPr>
              <a:t>on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>
                <a:solidFill>
                  <a:schemeClr val="bg1"/>
                </a:solidFill>
              </a:rPr>
              <a:t>nutrition </a:t>
            </a:r>
            <a:r>
              <a:rPr lang="en-US" sz="2400" i="1" dirty="0">
                <a:solidFill>
                  <a:schemeClr val="bg1"/>
                </a:solidFill>
              </a:rPr>
              <a:t>in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u="sng" dirty="0">
                <a:solidFill>
                  <a:schemeClr val="bg1"/>
                </a:solidFill>
              </a:rPr>
              <a:t>cancer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</a:rPr>
              <a:t>patients  (p.9)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917146"/>
            <a:ext cx="7434204" cy="52807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362200" y="4849415"/>
            <a:ext cx="8781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2016, p.9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2400" y="6372036"/>
            <a:ext cx="8884096" cy="36933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1800" b="1" dirty="0" smtClean="0">
                <a:solidFill>
                  <a:srgbClr val="9900CC"/>
                </a:solidFill>
              </a:rPr>
              <a:t>Academy’s </a:t>
            </a:r>
            <a:r>
              <a:rPr lang="en-US" sz="1800" b="1" dirty="0">
                <a:solidFill>
                  <a:srgbClr val="9900CC"/>
                </a:solidFill>
              </a:rPr>
              <a:t>Oncology </a:t>
            </a:r>
            <a:r>
              <a:rPr lang="en-US" sz="1800" b="1" dirty="0" err="1" smtClean="0">
                <a:solidFill>
                  <a:srgbClr val="9900CC"/>
                </a:solidFill>
              </a:rPr>
              <a:t>Nutr</a:t>
            </a:r>
            <a:r>
              <a:rPr lang="en-US" sz="1800" b="1" dirty="0" smtClean="0">
                <a:solidFill>
                  <a:srgbClr val="9900CC"/>
                </a:solidFill>
              </a:rPr>
              <a:t>. </a:t>
            </a:r>
            <a:r>
              <a:rPr lang="en-US" sz="1800" b="1" dirty="0">
                <a:solidFill>
                  <a:srgbClr val="9900CC"/>
                </a:solidFill>
              </a:rPr>
              <a:t>Evidence Analysis Library Work </a:t>
            </a:r>
            <a:r>
              <a:rPr lang="en-US" sz="1800" b="1" dirty="0" smtClean="0">
                <a:solidFill>
                  <a:srgbClr val="9900CC"/>
                </a:solidFill>
              </a:rPr>
              <a:t>Group.  </a:t>
            </a:r>
            <a:r>
              <a:rPr lang="en-US" sz="1200" b="1" dirty="0" smtClean="0">
                <a:solidFill>
                  <a:srgbClr val="9900CC"/>
                </a:solidFill>
              </a:rPr>
              <a:t>(</a:t>
            </a:r>
            <a:r>
              <a:rPr lang="en-US" sz="1200" b="1" dirty="0" err="1" smtClean="0">
                <a:solidFill>
                  <a:srgbClr val="9900CC"/>
                </a:solidFill>
              </a:rPr>
              <a:t>Nutr</a:t>
            </a:r>
            <a:r>
              <a:rPr lang="en-US" sz="1200" b="1" dirty="0" smtClean="0">
                <a:solidFill>
                  <a:srgbClr val="9900CC"/>
                </a:solidFill>
              </a:rPr>
              <a:t>. </a:t>
            </a:r>
            <a:r>
              <a:rPr lang="en-US" sz="1200" b="1" dirty="0">
                <a:solidFill>
                  <a:srgbClr val="9900CC"/>
                </a:solidFill>
              </a:rPr>
              <a:t>in Cancer Care (PDQ</a:t>
            </a:r>
            <a:r>
              <a:rPr lang="en-US" sz="1200" b="1" dirty="0" smtClean="0">
                <a:solidFill>
                  <a:srgbClr val="9900CC"/>
                </a:solidFill>
              </a:rPr>
              <a:t>®)   </a:t>
            </a:r>
            <a:r>
              <a:rPr lang="en-US" sz="1800" b="1" dirty="0" smtClean="0">
                <a:solidFill>
                  <a:srgbClr val="9900CC"/>
                </a:solidFill>
              </a:rPr>
              <a:t>2017 </a:t>
            </a:r>
            <a:r>
              <a:rPr lang="en-US" sz="1200" b="1" dirty="0" smtClean="0">
                <a:solidFill>
                  <a:srgbClr val="9900CC"/>
                </a:solidFill>
              </a:rPr>
              <a:t>             </a:t>
            </a:r>
            <a:endParaRPr lang="en-US" sz="1600" b="1" dirty="0">
              <a:solidFill>
                <a:srgbClr val="9900CC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28600" y="5589240"/>
            <a:ext cx="8686800" cy="646331"/>
          </a:xfrm>
          <a:prstGeom prst="rect">
            <a:avLst/>
          </a:prstGeom>
          <a:solidFill>
            <a:srgbClr val="6633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</a:rPr>
              <a:t>             ACG </a:t>
            </a:r>
            <a:r>
              <a:rPr lang="en-US" sz="1800" b="1" dirty="0">
                <a:solidFill>
                  <a:schemeClr val="bg1"/>
                </a:solidFill>
              </a:rPr>
              <a:t>Clinical </a:t>
            </a:r>
            <a:r>
              <a:rPr lang="en-US" sz="1800" b="1" dirty="0" smtClean="0">
                <a:solidFill>
                  <a:schemeClr val="bg1"/>
                </a:solidFill>
              </a:rPr>
              <a:t>Guideline  :  </a:t>
            </a:r>
            <a:r>
              <a:rPr lang="en-US" sz="1800" b="1" dirty="0">
                <a:solidFill>
                  <a:schemeClr val="bg1"/>
                </a:solidFill>
              </a:rPr>
              <a:t>Nutrition Therapy in the </a:t>
            </a:r>
            <a:r>
              <a:rPr lang="en-US" sz="1800" b="1" dirty="0" smtClean="0">
                <a:solidFill>
                  <a:schemeClr val="bg1"/>
                </a:solidFill>
              </a:rPr>
              <a:t>Adult  Hospitalized Patient.</a:t>
            </a:r>
            <a:endParaRPr lang="en-US" sz="1800" b="1" dirty="0">
              <a:solidFill>
                <a:schemeClr val="bg1"/>
              </a:solidFill>
            </a:endParaRPr>
          </a:p>
          <a:p>
            <a:r>
              <a:rPr lang="en-US" sz="1800" b="1" dirty="0" smtClean="0">
                <a:solidFill>
                  <a:schemeClr val="bg1"/>
                </a:solidFill>
              </a:rPr>
              <a:t> Stephen </a:t>
            </a:r>
            <a:r>
              <a:rPr lang="en-US" sz="1800" b="1" dirty="0">
                <a:solidFill>
                  <a:schemeClr val="bg1"/>
                </a:solidFill>
              </a:rPr>
              <a:t>A. </a:t>
            </a:r>
            <a:r>
              <a:rPr lang="en-US" sz="1800" b="1" dirty="0" err="1">
                <a:solidFill>
                  <a:schemeClr val="bg1"/>
                </a:solidFill>
              </a:rPr>
              <a:t>McClave</a:t>
            </a:r>
            <a:r>
              <a:rPr lang="en-US" sz="1800" b="1" dirty="0">
                <a:solidFill>
                  <a:schemeClr val="bg1"/>
                </a:solidFill>
              </a:rPr>
              <a:t> , et al. Am J </a:t>
            </a:r>
            <a:r>
              <a:rPr lang="en-US" sz="1800" b="1" dirty="0" err="1">
                <a:solidFill>
                  <a:schemeClr val="bg1"/>
                </a:solidFill>
              </a:rPr>
              <a:t>Gastroenterol</a:t>
            </a:r>
            <a:r>
              <a:rPr lang="en-US" sz="1800" b="1" dirty="0">
                <a:solidFill>
                  <a:schemeClr val="bg1"/>
                </a:solidFill>
              </a:rPr>
              <a:t> advance online publication, 8 March </a:t>
            </a:r>
            <a:r>
              <a:rPr lang="en-US" sz="1800" b="1" dirty="0" smtClean="0">
                <a:solidFill>
                  <a:schemeClr val="bg1"/>
                </a:solidFill>
              </a:rPr>
              <a:t>2016.   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80782" y="293747"/>
            <a:ext cx="513949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 References </a:t>
            </a:r>
            <a:r>
              <a:rPr lang="en-US" sz="2400" b="1" i="1" dirty="0" smtClean="0">
                <a:solidFill>
                  <a:srgbClr val="0000FF"/>
                </a:solidFill>
              </a:rPr>
              <a:t>of </a:t>
            </a:r>
            <a:r>
              <a:rPr lang="en-US" sz="2400" b="1" dirty="0" smtClean="0">
                <a:solidFill>
                  <a:srgbClr val="0000FF"/>
                </a:solidFill>
              </a:rPr>
              <a:t>Presentation </a:t>
            </a:r>
            <a:r>
              <a:rPr lang="en-US" sz="2400" b="1" i="1" dirty="0" smtClean="0">
                <a:solidFill>
                  <a:srgbClr val="0000FF"/>
                </a:solidFill>
              </a:rPr>
              <a:t>related to   </a:t>
            </a:r>
          </a:p>
          <a:p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     Consensus statement </a:t>
            </a:r>
            <a:r>
              <a:rPr lang="en-US" sz="2400" dirty="0" smtClean="0">
                <a:solidFill>
                  <a:srgbClr val="0000FF"/>
                </a:solidFill>
              </a:rPr>
              <a:t>&amp;</a:t>
            </a:r>
            <a:r>
              <a:rPr lang="en-US" sz="2400" b="1" dirty="0" smtClean="0">
                <a:solidFill>
                  <a:srgbClr val="0000FF"/>
                </a:solidFill>
              </a:rPr>
              <a:t> NT 2013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7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/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3290" y="4330054"/>
            <a:ext cx="1642110" cy="927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2819400"/>
            <a:ext cx="1752600" cy="913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400" y="266700"/>
            <a:ext cx="1981200" cy="457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304800"/>
            <a:ext cx="1828800" cy="381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8" name="Rounded Rectangular Callout 7"/>
          <p:cNvSpPr/>
          <p:nvPr/>
        </p:nvSpPr>
        <p:spPr>
          <a:xfrm>
            <a:off x="7239000" y="2819400"/>
            <a:ext cx="1752600" cy="914400"/>
          </a:xfrm>
          <a:prstGeom prst="wedgeRoundRectCallout">
            <a:avLst>
              <a:gd name="adj1" fmla="val -66155"/>
              <a:gd name="adj2" fmla="val -11324"/>
              <a:gd name="adj3" fmla="val 16667"/>
            </a:avLst>
          </a:prstGeom>
          <a:noFill/>
          <a:ln w="1270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ular Callout 9"/>
          <p:cNvSpPr/>
          <p:nvPr/>
        </p:nvSpPr>
        <p:spPr>
          <a:xfrm>
            <a:off x="7283668" y="4330053"/>
            <a:ext cx="1631732" cy="914400"/>
          </a:xfrm>
          <a:prstGeom prst="wedgeRoundRectCallout">
            <a:avLst>
              <a:gd name="adj1" fmla="val -65483"/>
              <a:gd name="adj2" fmla="val 11090"/>
              <a:gd name="adj3" fmla="val 16667"/>
            </a:avLst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ular Callout 12"/>
          <p:cNvSpPr/>
          <p:nvPr/>
        </p:nvSpPr>
        <p:spPr>
          <a:xfrm>
            <a:off x="7568731" y="838200"/>
            <a:ext cx="1118069" cy="400110"/>
          </a:xfrm>
          <a:prstGeom prst="wedgeRoundRectCallout">
            <a:avLst>
              <a:gd name="adj1" fmla="val -105256"/>
              <a:gd name="adj2" fmla="val -5996"/>
              <a:gd name="adj3" fmla="val 16667"/>
            </a:avLst>
          </a:prstGeom>
          <a:noFill/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ular Callout 13"/>
          <p:cNvSpPr/>
          <p:nvPr/>
        </p:nvSpPr>
        <p:spPr>
          <a:xfrm>
            <a:off x="7283668" y="5562600"/>
            <a:ext cx="1784131" cy="914400"/>
          </a:xfrm>
          <a:prstGeom prst="wedgeRoundRectCallout">
            <a:avLst>
              <a:gd name="adj1" fmla="val -65660"/>
              <a:gd name="adj2" fmla="val 12814"/>
              <a:gd name="adj3" fmla="val 16667"/>
            </a:avLst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7092280" y="5638800"/>
            <a:ext cx="1978298" cy="7386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0000FF"/>
                </a:solidFill>
              </a:rPr>
              <a:t>   </a:t>
            </a:r>
            <a:r>
              <a:rPr lang="en-US" sz="1800" i="1" dirty="0" smtClean="0">
                <a:solidFill>
                  <a:srgbClr val="0000FF"/>
                </a:solidFill>
              </a:rPr>
              <a:t>classified</a:t>
            </a:r>
            <a:r>
              <a:rPr lang="en-US" sz="18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score</a:t>
            </a:r>
            <a:r>
              <a:rPr lang="en-US" sz="1800" b="1" dirty="0" smtClean="0">
                <a:solidFill>
                  <a:srgbClr val="0000FF"/>
                </a:solidFill>
              </a:rPr>
              <a:t> </a:t>
            </a:r>
          </a:p>
          <a:p>
            <a:r>
              <a:rPr lang="th-TH" sz="1800" b="1" dirty="0" smtClean="0">
                <a:solidFill>
                  <a:srgbClr val="0000FF"/>
                </a:solidFill>
              </a:rPr>
              <a:t> </a:t>
            </a:r>
            <a:r>
              <a:rPr lang="en-US" sz="1800" b="1" dirty="0" smtClean="0">
                <a:solidFill>
                  <a:srgbClr val="0000FF"/>
                </a:solidFill>
              </a:rPr>
              <a:t>   Nutrition status</a:t>
            </a:r>
            <a:endParaRPr lang="en-US" sz="1800" b="1" dirty="0">
              <a:solidFill>
                <a:srgbClr val="0000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9978" y="924580"/>
            <a:ext cx="15488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 smtClean="0">
                <a:solidFill>
                  <a:srgbClr val="FF0000"/>
                </a:solidFill>
              </a:rPr>
              <a:t>ส่วนคัดกรอง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3488" y="1671935"/>
            <a:ext cx="12466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solidFill>
                  <a:srgbClr val="CC00CC"/>
                </a:solidFill>
              </a:rPr>
              <a:t>ส่วน </a:t>
            </a:r>
            <a:r>
              <a:rPr lang="en-US" sz="2000" b="1" dirty="0" smtClean="0">
                <a:solidFill>
                  <a:srgbClr val="CC00CC"/>
                </a:solidFill>
              </a:rPr>
              <a:t>ECOG</a:t>
            </a:r>
            <a:endParaRPr lang="en-US" sz="2000" b="1" dirty="0">
              <a:solidFill>
                <a:srgbClr val="CC00CC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0999" y="2217003"/>
            <a:ext cx="1922770" cy="830997"/>
          </a:xfrm>
          <a:prstGeom prst="rect">
            <a:avLst/>
          </a:prstGeom>
          <a:solidFill>
            <a:srgbClr val="669900"/>
          </a:solidFill>
          <a:ln w="57150">
            <a:solidFill>
              <a:srgbClr val="66FF33"/>
            </a:solidFill>
            <a:prstDash val="sysDot"/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       Clinical 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Characteristic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631" y="3409890"/>
            <a:ext cx="1861369" cy="400110"/>
          </a:xfrm>
          <a:prstGeom prst="rect">
            <a:avLst/>
          </a:prstGeom>
          <a:solidFill>
            <a:srgbClr val="669900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1. </a:t>
            </a:r>
            <a:r>
              <a:rPr lang="en-US" sz="2000" b="1" dirty="0" smtClean="0">
                <a:solidFill>
                  <a:schemeClr val="bg1"/>
                </a:solidFill>
              </a:rPr>
              <a:t>energy intake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392" y="4648200"/>
            <a:ext cx="1905000" cy="461665"/>
          </a:xfrm>
          <a:prstGeom prst="rect">
            <a:avLst/>
          </a:prstGeom>
          <a:solidFill>
            <a:srgbClr val="669900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2. </a:t>
            </a:r>
            <a:r>
              <a:rPr lang="en-US" sz="2400" b="1" dirty="0" smtClean="0">
                <a:solidFill>
                  <a:schemeClr val="bg1"/>
                </a:solidFill>
              </a:rPr>
              <a:t>BW change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9979" y="6064260"/>
            <a:ext cx="1555718" cy="677108"/>
          </a:xfrm>
          <a:prstGeom prst="rect">
            <a:avLst/>
          </a:prstGeom>
          <a:solidFill>
            <a:srgbClr val="669900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     </a:t>
            </a:r>
            <a:r>
              <a:rPr lang="en-US" sz="2000" b="1" dirty="0" smtClean="0">
                <a:solidFill>
                  <a:schemeClr val="bg1"/>
                </a:solidFill>
              </a:rPr>
              <a:t>3. </a:t>
            </a:r>
            <a:r>
              <a:rPr lang="en-US" sz="1800" b="1" dirty="0" smtClean="0">
                <a:solidFill>
                  <a:schemeClr val="bg1"/>
                </a:solidFill>
              </a:rPr>
              <a:t>fluid </a:t>
            </a:r>
          </a:p>
          <a:p>
            <a:r>
              <a:rPr lang="en-US" sz="1800" b="1" dirty="0" smtClean="0">
                <a:solidFill>
                  <a:schemeClr val="bg1"/>
                </a:solidFill>
              </a:rPr>
              <a:t>accumulation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43602" y="838200"/>
            <a:ext cx="1143198" cy="400110"/>
          </a:xfrm>
          <a:prstGeom prst="rect">
            <a:avLst/>
          </a:prstGeom>
          <a:solidFill>
            <a:srgbClr val="669900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4. </a:t>
            </a:r>
            <a:r>
              <a:rPr lang="en-US" sz="2000" b="1" dirty="0" smtClean="0">
                <a:solidFill>
                  <a:schemeClr val="bg1"/>
                </a:solidFill>
              </a:rPr>
              <a:t>fat loss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315200" y="1352490"/>
            <a:ext cx="1600200" cy="400110"/>
          </a:xfrm>
          <a:prstGeom prst="rect">
            <a:avLst/>
          </a:prstGeom>
          <a:solidFill>
            <a:srgbClr val="669900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5. </a:t>
            </a:r>
            <a:r>
              <a:rPr lang="en-US" sz="2000" b="1" dirty="0">
                <a:solidFill>
                  <a:schemeClr val="bg1"/>
                </a:solidFill>
              </a:rPr>
              <a:t>m</a:t>
            </a:r>
            <a:r>
              <a:rPr lang="en-US" sz="2000" b="1" dirty="0" smtClean="0">
                <a:solidFill>
                  <a:schemeClr val="bg1"/>
                </a:solidFill>
              </a:rPr>
              <a:t>uscle loss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69399" y="1882914"/>
            <a:ext cx="1546001" cy="707886"/>
          </a:xfrm>
          <a:prstGeom prst="rect">
            <a:avLst/>
          </a:prstGeom>
          <a:solidFill>
            <a:srgbClr val="669900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   6. </a:t>
            </a:r>
            <a:r>
              <a:rPr lang="en-US" sz="2000" b="1" dirty="0" smtClean="0">
                <a:solidFill>
                  <a:schemeClr val="bg1"/>
                </a:solidFill>
              </a:rPr>
              <a:t>reduced </a:t>
            </a:r>
          </a:p>
          <a:p>
            <a:r>
              <a:rPr lang="en-US" sz="2000" b="1" dirty="0" smtClean="0">
                <a:solidFill>
                  <a:schemeClr val="bg1"/>
                </a:solidFill>
              </a:rPr>
              <a:t>grip strength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Rounded Rectangular Callout 2"/>
          <p:cNvSpPr/>
          <p:nvPr/>
        </p:nvSpPr>
        <p:spPr>
          <a:xfrm>
            <a:off x="253422" y="990600"/>
            <a:ext cx="1600200" cy="433625"/>
          </a:xfrm>
          <a:prstGeom prst="wedgeRoundRectCallout">
            <a:avLst>
              <a:gd name="adj1" fmla="val 67345"/>
              <a:gd name="adj2" fmla="val -9105"/>
              <a:gd name="adj3" fmla="val 16667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ular Callout 25"/>
          <p:cNvSpPr/>
          <p:nvPr/>
        </p:nvSpPr>
        <p:spPr>
          <a:xfrm>
            <a:off x="443488" y="1623775"/>
            <a:ext cx="1309112" cy="433625"/>
          </a:xfrm>
          <a:prstGeom prst="wedgeRoundRectCallout">
            <a:avLst>
              <a:gd name="adj1" fmla="val 83001"/>
              <a:gd name="adj2" fmla="val 45431"/>
              <a:gd name="adj3" fmla="val 16667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ular Callout 26"/>
          <p:cNvSpPr/>
          <p:nvPr/>
        </p:nvSpPr>
        <p:spPr>
          <a:xfrm>
            <a:off x="76200" y="3433465"/>
            <a:ext cx="1828800" cy="376535"/>
          </a:xfrm>
          <a:prstGeom prst="wedgeRoundRectCallout">
            <a:avLst>
              <a:gd name="adj1" fmla="val 73070"/>
              <a:gd name="adj2" fmla="val 9073"/>
              <a:gd name="adj3" fmla="val 16667"/>
            </a:avLst>
          </a:prstGeom>
          <a:noFill/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ular Callout 27"/>
          <p:cNvSpPr/>
          <p:nvPr/>
        </p:nvSpPr>
        <p:spPr>
          <a:xfrm>
            <a:off x="35496" y="4671775"/>
            <a:ext cx="1905000" cy="433625"/>
          </a:xfrm>
          <a:prstGeom prst="wedgeRoundRectCallout">
            <a:avLst>
              <a:gd name="adj1" fmla="val 65070"/>
              <a:gd name="adj2" fmla="val 9073"/>
              <a:gd name="adj3" fmla="val 16667"/>
            </a:avLst>
          </a:prstGeom>
          <a:noFill/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ular Callout 28"/>
          <p:cNvSpPr/>
          <p:nvPr/>
        </p:nvSpPr>
        <p:spPr>
          <a:xfrm>
            <a:off x="304800" y="6043375"/>
            <a:ext cx="1548822" cy="662225"/>
          </a:xfrm>
          <a:prstGeom prst="wedgeRoundRectCallout">
            <a:avLst>
              <a:gd name="adj1" fmla="val 73070"/>
              <a:gd name="adj2" fmla="val 9073"/>
              <a:gd name="adj3" fmla="val 16667"/>
            </a:avLst>
          </a:prstGeom>
          <a:noFill/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ular Callout 30"/>
          <p:cNvSpPr/>
          <p:nvPr/>
        </p:nvSpPr>
        <p:spPr>
          <a:xfrm>
            <a:off x="7359868" y="1885890"/>
            <a:ext cx="1555532" cy="704910"/>
          </a:xfrm>
          <a:prstGeom prst="wedgeRoundRectCallout">
            <a:avLst>
              <a:gd name="adj1" fmla="val -79762"/>
              <a:gd name="adj2" fmla="val -46997"/>
              <a:gd name="adj3" fmla="val 16667"/>
            </a:avLst>
          </a:prstGeom>
          <a:noFill/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ounded Rectangular Callout 33"/>
          <p:cNvSpPr/>
          <p:nvPr/>
        </p:nvSpPr>
        <p:spPr>
          <a:xfrm>
            <a:off x="7315200" y="1352490"/>
            <a:ext cx="1600200" cy="400110"/>
          </a:xfrm>
          <a:prstGeom prst="wedgeRoundRectCallout">
            <a:avLst>
              <a:gd name="adj1" fmla="val -77412"/>
              <a:gd name="adj2" fmla="val -21757"/>
              <a:gd name="adj3" fmla="val 16667"/>
            </a:avLst>
          </a:prstGeom>
          <a:noFill/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154" y="0"/>
            <a:ext cx="47121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815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  <p:bldP spid="14" grpId="0" animBg="1"/>
      <p:bldP spid="15" grpId="0"/>
      <p:bldP spid="2" grpId="0"/>
      <p:bldP spid="17" grpId="0"/>
      <p:bldP spid="18" grpId="0" animBg="1"/>
      <p:bldP spid="18" grpId="1" animBg="1"/>
      <p:bldP spid="18" grpId="2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3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27" y="1628800"/>
            <a:ext cx="8741061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615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366" y="332656"/>
            <a:ext cx="516493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9070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510222"/>
              </p:ext>
            </p:extLst>
          </p:nvPr>
        </p:nvGraphicFramePr>
        <p:xfrm>
          <a:off x="827584" y="644523"/>
          <a:ext cx="7560840" cy="58088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92489"/>
                <a:gridCol w="1054509"/>
                <a:gridCol w="1056921"/>
                <a:gridCol w="1056921"/>
              </a:tblGrid>
              <a:tr h="1498806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1. </a:t>
                      </a:r>
                      <a:r>
                        <a:rPr lang="th-TH" sz="3200" dirty="0" smtClean="0">
                          <a:effectLst/>
                        </a:rPr>
                        <a:t>ประวัติ</a:t>
                      </a:r>
                      <a:r>
                        <a:rPr lang="en-US" sz="3200" dirty="0" smtClean="0">
                          <a:effectLst/>
                        </a:rPr>
                        <a:t>  </a:t>
                      </a:r>
                      <a:r>
                        <a:rPr lang="th-TH" sz="3200" dirty="0" smtClean="0">
                          <a:effectLst/>
                        </a:rPr>
                        <a:t>การ</a:t>
                      </a:r>
                      <a:r>
                        <a:rPr lang="th-TH" sz="3200" dirty="0">
                          <a:effectLst/>
                        </a:rPr>
                        <a:t>ได้รับ </a:t>
                      </a:r>
                      <a:r>
                        <a:rPr lang="th-TH" sz="3200" u="sng" dirty="0">
                          <a:effectLst/>
                        </a:rPr>
                        <a:t>อาหาร</a:t>
                      </a:r>
                      <a:r>
                        <a:rPr lang="th-TH" sz="3200" dirty="0">
                          <a:effectLst/>
                        </a:rPr>
                        <a:t>  หรือ  </a:t>
                      </a:r>
                      <a:r>
                        <a:rPr lang="th-TH" sz="3200" u="sng" dirty="0">
                          <a:effectLst/>
                        </a:rPr>
                        <a:t>สารอาหาร</a:t>
                      </a:r>
                      <a:endParaRPr lang="en-US" sz="32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     </a:t>
                      </a:r>
                      <a:r>
                        <a:rPr lang="en-US" sz="2000" dirty="0" smtClean="0">
                          <a:effectLst/>
                        </a:rPr>
                        <a:t>   </a:t>
                      </a:r>
                      <a:r>
                        <a:rPr lang="th-TH" sz="2400" dirty="0" smtClean="0">
                          <a:effectLst/>
                        </a:rPr>
                        <a:t>พิจารณา</a:t>
                      </a:r>
                      <a:r>
                        <a:rPr lang="th-TH" sz="2400" dirty="0">
                          <a:effectLst/>
                        </a:rPr>
                        <a:t>ภาพรวมทั้ง </a:t>
                      </a:r>
                      <a:r>
                        <a:rPr lang="th-TH" sz="2400" u="sng" dirty="0">
                          <a:effectLst/>
                        </a:rPr>
                        <a:t>ประเภท</a:t>
                      </a:r>
                      <a:r>
                        <a:rPr lang="th-TH" sz="2400" dirty="0">
                          <a:effectLst/>
                        </a:rPr>
                        <a:t> </a:t>
                      </a:r>
                      <a:r>
                        <a:rPr lang="en-US" sz="2400" dirty="0" smtClean="0">
                          <a:effectLst/>
                        </a:rPr>
                        <a:t>-</a:t>
                      </a:r>
                      <a:r>
                        <a:rPr lang="th-TH" sz="2400" dirty="0" smtClean="0">
                          <a:effectLst/>
                        </a:rPr>
                        <a:t> </a:t>
                      </a:r>
                      <a:r>
                        <a:rPr lang="th-TH" sz="2400" u="sng" dirty="0">
                          <a:effectLst/>
                        </a:rPr>
                        <a:t>ปริมาณ</a:t>
                      </a:r>
                      <a:r>
                        <a:rPr lang="th-TH" sz="2400" dirty="0">
                          <a:effectLst/>
                        </a:rPr>
                        <a:t> - </a:t>
                      </a:r>
                      <a:r>
                        <a:rPr lang="th-TH" sz="2400" u="sng" dirty="0">
                          <a:effectLst/>
                        </a:rPr>
                        <a:t>คุณภาพ</a:t>
                      </a:r>
                      <a:r>
                        <a:rPr lang="th-TH" sz="2400" dirty="0">
                          <a:effectLst/>
                        </a:rPr>
                        <a:t>  ของสารอาหาร </a:t>
                      </a:r>
                      <a:endParaRPr lang="th-TH" sz="24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</a:rPr>
                        <a:t>     </a:t>
                      </a:r>
                      <a:r>
                        <a:rPr lang="en-US" sz="2400" dirty="0" smtClean="0">
                          <a:effectLst/>
                        </a:rPr>
                        <a:t>              </a:t>
                      </a:r>
                      <a:r>
                        <a:rPr lang="th-TH" sz="2400" dirty="0" smtClean="0">
                          <a:effectLst/>
                        </a:rPr>
                        <a:t>และ  </a:t>
                      </a:r>
                      <a:r>
                        <a:rPr lang="en-US" sz="2400" dirty="0" smtClean="0">
                          <a:effectLst/>
                        </a:rPr>
                        <a:t>              </a:t>
                      </a:r>
                      <a:r>
                        <a:rPr lang="th-TH" sz="2400" u="sng" dirty="0" smtClean="0">
                          <a:effectLst/>
                        </a:rPr>
                        <a:t>ระยะเวลา</a:t>
                      </a:r>
                      <a:r>
                        <a:rPr lang="th-TH" sz="2400" dirty="0" smtClean="0">
                          <a:effectLst/>
                        </a:rPr>
                        <a:t>   </a:t>
                      </a:r>
                      <a:r>
                        <a:rPr lang="en-US" sz="2400" dirty="0" smtClean="0">
                          <a:effectLst/>
                        </a:rPr>
                        <a:t>         </a:t>
                      </a:r>
                      <a:r>
                        <a:rPr lang="th-TH" sz="2400" dirty="0" smtClean="0">
                          <a:effectLst/>
                        </a:rPr>
                        <a:t>ที่</a:t>
                      </a:r>
                      <a:r>
                        <a:rPr lang="th-TH" sz="2400" dirty="0">
                          <a:effectLst/>
                        </a:rPr>
                        <a:t>เปลี่ยนแปลง</a:t>
                      </a:r>
                      <a:endParaRPr lang="en-US" sz="3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    ให้คะแนน   0 </a:t>
                      </a:r>
                      <a:r>
                        <a:rPr lang="en-US" sz="2000" dirty="0">
                          <a:effectLst/>
                        </a:rPr>
                        <a:t>= </a:t>
                      </a:r>
                      <a:r>
                        <a:rPr lang="th-TH" sz="2000" dirty="0">
                          <a:effectLst/>
                        </a:rPr>
                        <a:t>ปกติ </a:t>
                      </a:r>
                      <a:r>
                        <a:rPr lang="th-TH" sz="2000" i="1" dirty="0">
                          <a:effectLst/>
                        </a:rPr>
                        <a:t>หรือ</a:t>
                      </a:r>
                      <a:r>
                        <a:rPr lang="th-TH" sz="2000" dirty="0">
                          <a:effectLst/>
                        </a:rPr>
                        <a:t> เปลี่ยนแปลงเล็กน้อย </a:t>
                      </a:r>
                      <a:r>
                        <a:rPr lang="en-US" sz="2000" dirty="0">
                          <a:effectLst/>
                        </a:rPr>
                        <a:t>   </a:t>
                      </a:r>
                      <a:r>
                        <a:rPr lang="th-TH" sz="2000" dirty="0" smtClean="0">
                          <a:effectLst/>
                        </a:rPr>
                        <a:t>ไป</a:t>
                      </a:r>
                      <a:r>
                        <a:rPr lang="th-TH" sz="2000" dirty="0">
                          <a:effectLst/>
                        </a:rPr>
                        <a:t>จนถึง </a:t>
                      </a:r>
                      <a:r>
                        <a:rPr lang="en-US" sz="2000" dirty="0" smtClean="0">
                          <a:effectLst/>
                        </a:rPr>
                        <a:t>   </a:t>
                      </a:r>
                      <a:r>
                        <a:rPr lang="th-TH" sz="2000" dirty="0" smtClean="0">
                          <a:effectLst/>
                        </a:rPr>
                        <a:t>คะแนน </a:t>
                      </a:r>
                      <a:r>
                        <a:rPr lang="th-TH" sz="2000" dirty="0">
                          <a:effectLst/>
                        </a:rPr>
                        <a:t>4 </a:t>
                      </a:r>
                      <a:r>
                        <a:rPr lang="en-US" sz="2000" dirty="0">
                          <a:effectLst/>
                        </a:rPr>
                        <a:t>=</a:t>
                      </a:r>
                      <a:r>
                        <a:rPr lang="th-TH" sz="2000" dirty="0">
                          <a:effectLst/>
                        </a:rPr>
                        <a:t> ผิดปกติรุนแรง</a:t>
                      </a:r>
                      <a:endParaRPr lang="en-US" sz="32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764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</a:rPr>
                        <a:t>ประเภท</a:t>
                      </a:r>
                      <a:r>
                        <a:rPr lang="en-US" sz="1800" dirty="0">
                          <a:effectLst/>
                        </a:rPr>
                        <a:t> - </a:t>
                      </a:r>
                      <a:r>
                        <a:rPr lang="th-TH" sz="1800" dirty="0">
                          <a:effectLst/>
                        </a:rPr>
                        <a:t>ปริมาณ - คุณภาพ </a:t>
                      </a:r>
                      <a:r>
                        <a:rPr lang="en-US" sz="1800" dirty="0">
                          <a:effectLst/>
                        </a:rPr>
                        <a:t>                                              </a:t>
                      </a:r>
                      <a:r>
                        <a:rPr lang="th-TH" sz="1800" dirty="0">
                          <a:effectLst/>
                        </a:rPr>
                        <a:t>อาหาร  </a:t>
                      </a:r>
                      <a:r>
                        <a:rPr lang="th-TH" sz="1800" i="1" dirty="0">
                          <a:effectLst/>
                        </a:rPr>
                        <a:t>หรือ</a:t>
                      </a:r>
                      <a:r>
                        <a:rPr lang="th-TH" sz="1800" dirty="0">
                          <a:effectLst/>
                        </a:rPr>
                        <a:t> สารอาหาร  ที่รับได้จริง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00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u="sng" dirty="0">
                          <a:solidFill>
                            <a:srgbClr val="C00000"/>
                          </a:solidFill>
                          <a:effectLst/>
                        </a:rPr>
                        <a:t>ระยะเวลา</a:t>
                      </a:r>
                      <a:r>
                        <a:rPr lang="th-TH" sz="2000" b="1" dirty="0">
                          <a:solidFill>
                            <a:srgbClr val="C00000"/>
                          </a:solidFill>
                          <a:effectLst/>
                        </a:rPr>
                        <a:t>  ที่เปลี่ยนแปลง / คะแนน</a:t>
                      </a:r>
                      <a:endParaRPr lang="en-US" sz="3200" b="1" dirty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C00000"/>
                          </a:solidFill>
                          <a:effectLst/>
                        </a:rPr>
                        <a:t>ใส่เครื่องหมาย   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[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√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 ] </a:t>
                      </a:r>
                      <a:r>
                        <a:rPr lang="th-TH" sz="2000" b="1" dirty="0">
                          <a:solidFill>
                            <a:srgbClr val="C00000"/>
                          </a:solidFill>
                          <a:effectLst/>
                        </a:rPr>
                        <a:t> ที่เลือก</a:t>
                      </a:r>
                      <a:endParaRPr lang="en-US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3890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       [  </a:t>
                      </a:r>
                      <a:r>
                        <a:rPr lang="en-US" sz="1800" dirty="0">
                          <a:effectLst/>
                        </a:rPr>
                        <a:t>] </a:t>
                      </a:r>
                      <a:r>
                        <a:rPr lang="th-TH" sz="1800" dirty="0">
                          <a:effectLst/>
                        </a:rPr>
                        <a:t> กินเอง   </a:t>
                      </a:r>
                      <a:r>
                        <a:rPr lang="en-US" sz="1800" dirty="0" smtClean="0">
                          <a:effectLst/>
                        </a:rPr>
                        <a:t>            </a:t>
                      </a:r>
                      <a:r>
                        <a:rPr lang="th-TH" sz="1800" dirty="0" smtClean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 [  </a:t>
                      </a:r>
                      <a:r>
                        <a:rPr lang="en-US" sz="1800" dirty="0">
                          <a:effectLst/>
                        </a:rPr>
                        <a:t>]</a:t>
                      </a:r>
                      <a:r>
                        <a:rPr lang="th-TH" sz="1800" dirty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 TF      </a:t>
                      </a:r>
                      <a:r>
                        <a:rPr lang="en-US" sz="1800" dirty="0" smtClean="0">
                          <a:effectLst/>
                        </a:rPr>
                        <a:t>     [  </a:t>
                      </a:r>
                      <a:r>
                        <a:rPr lang="en-US" sz="1800" dirty="0">
                          <a:effectLst/>
                        </a:rPr>
                        <a:t>] </a:t>
                      </a:r>
                      <a:r>
                        <a:rPr lang="th-TH" sz="1800" dirty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PN           </a:t>
                      </a:r>
                      <a:r>
                        <a:rPr lang="en-US" sz="1800" dirty="0" smtClean="0">
                          <a:effectLst/>
                        </a:rPr>
                        <a:t>                                   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       [  </a:t>
                      </a:r>
                      <a:r>
                        <a:rPr lang="en-US" sz="1800" dirty="0">
                          <a:effectLst/>
                        </a:rPr>
                        <a:t>] </a:t>
                      </a:r>
                      <a:r>
                        <a:rPr lang="th-TH" sz="1800" dirty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Standard IV    [  ] </a:t>
                      </a:r>
                      <a:r>
                        <a:rPr lang="th-TH" sz="1800" dirty="0">
                          <a:effectLst/>
                        </a:rPr>
                        <a:t> </a:t>
                      </a:r>
                      <a:r>
                        <a:rPr lang="en-US" sz="2000" dirty="0">
                          <a:effectLst/>
                        </a:rPr>
                        <a:t>Combination</a:t>
                      </a:r>
                      <a:endParaRPr lang="en-US" sz="32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0FFFF"/>
                          </a:solidFill>
                          <a:effectLst/>
                        </a:rPr>
                        <a:t> TF </a:t>
                      </a:r>
                      <a:r>
                        <a:rPr lang="en-US" sz="1800" dirty="0">
                          <a:solidFill>
                            <a:srgbClr val="00FFFF"/>
                          </a:solidFill>
                          <a:effectLst/>
                        </a:rPr>
                        <a:t>: tube feeding </a:t>
                      </a:r>
                      <a:r>
                        <a:rPr lang="en-US" sz="1800" dirty="0">
                          <a:effectLst/>
                        </a:rPr>
                        <a:t>, </a:t>
                      </a:r>
                      <a:r>
                        <a:rPr lang="th-TH" sz="1800" dirty="0">
                          <a:effectLst/>
                        </a:rPr>
                        <a:t>  </a:t>
                      </a:r>
                      <a:r>
                        <a:rPr lang="en-US" sz="1800" dirty="0" smtClean="0">
                          <a:solidFill>
                            <a:srgbClr val="FF99FF"/>
                          </a:solidFill>
                          <a:effectLst/>
                        </a:rPr>
                        <a:t>PN </a:t>
                      </a:r>
                      <a:r>
                        <a:rPr lang="en-US" sz="1800" dirty="0">
                          <a:solidFill>
                            <a:srgbClr val="FF99FF"/>
                          </a:solidFill>
                          <a:effectLst/>
                        </a:rPr>
                        <a:t>: Parenteral nutrition</a:t>
                      </a:r>
                      <a:endParaRPr lang="en-US" sz="2800" dirty="0">
                        <a:solidFill>
                          <a:srgbClr val="FF99FF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u="sng" dirty="0">
                          <a:solidFill>
                            <a:srgbClr val="C00000"/>
                          </a:solidFill>
                          <a:effectLst/>
                        </a:rPr>
                        <a:t>&lt;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 7  </a:t>
                      </a:r>
                      <a:r>
                        <a:rPr lang="th-TH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วัน</a:t>
                      </a:r>
                      <a:endParaRPr lang="en-US" sz="2800" b="1" dirty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[ ]</a:t>
                      </a:r>
                      <a:endParaRPr lang="en-US" sz="28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C00000"/>
                          </a:solidFill>
                          <a:effectLst/>
                        </a:rPr>
                        <a:t>8 </a:t>
                      </a:r>
                      <a:r>
                        <a:rPr lang="en-US" sz="2400" b="1" dirty="0" smtClean="0">
                          <a:solidFill>
                            <a:srgbClr val="C00000"/>
                          </a:solidFill>
                          <a:effectLst/>
                        </a:rPr>
                        <a:t>-</a:t>
                      </a:r>
                      <a:r>
                        <a:rPr lang="th-TH" sz="2400" b="1" dirty="0" smtClean="0">
                          <a:solidFill>
                            <a:srgbClr val="C00000"/>
                          </a:solidFill>
                          <a:effectLst/>
                        </a:rPr>
                        <a:t>14</a:t>
                      </a:r>
                      <a:r>
                        <a:rPr lang="en-US" sz="2400" b="1" dirty="0" smtClean="0">
                          <a:solidFill>
                            <a:srgbClr val="C00000"/>
                          </a:solidFill>
                          <a:effectLst/>
                        </a:rPr>
                        <a:t>  </a:t>
                      </a:r>
                      <a:r>
                        <a:rPr lang="th-TH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วัน</a:t>
                      </a:r>
                      <a:endParaRPr lang="en-US" sz="2800" b="1" dirty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[ ]</a:t>
                      </a:r>
                      <a:endParaRPr lang="en-US" sz="28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&gt; </a:t>
                      </a:r>
                      <a:r>
                        <a:rPr lang="en-US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14  </a:t>
                      </a:r>
                      <a:r>
                        <a:rPr lang="th-TH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วัน</a:t>
                      </a:r>
                      <a:endParaRPr lang="en-US" sz="2800" b="1" dirty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[ ]</a:t>
                      </a:r>
                      <a:endParaRPr lang="en-US" sz="28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57646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[   ] </a:t>
                      </a:r>
                      <a:r>
                        <a:rPr lang="th-TH" sz="1800" dirty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&lt; 10 </a:t>
                      </a:r>
                      <a:r>
                        <a:rPr lang="en-US" sz="1400" dirty="0">
                          <a:effectLst/>
                        </a:rPr>
                        <a:t>% </a:t>
                      </a:r>
                      <a:r>
                        <a:rPr lang="th-TH" sz="1800" dirty="0">
                          <a:effectLst/>
                        </a:rPr>
                        <a:t>    </a:t>
                      </a:r>
                      <a:r>
                        <a:rPr lang="th-TH" sz="1400" dirty="0">
                          <a:effectLst/>
                        </a:rPr>
                        <a:t> </a:t>
                      </a:r>
                      <a:r>
                        <a:rPr lang="en-US" sz="1400" dirty="0">
                          <a:effectLst/>
                        </a:rPr>
                        <a:t>( </a:t>
                      </a:r>
                      <a:r>
                        <a:rPr lang="en-US" sz="1800" dirty="0">
                          <a:effectLst/>
                        </a:rPr>
                        <a:t>NPO , </a:t>
                      </a:r>
                      <a:r>
                        <a:rPr lang="th-TH" sz="1800" dirty="0">
                          <a:effectLst/>
                        </a:rPr>
                        <a:t>ได้รับแต่</a:t>
                      </a:r>
                      <a:r>
                        <a:rPr lang="en-US" sz="1800" dirty="0">
                          <a:effectLst/>
                        </a:rPr>
                        <a:t>  </a:t>
                      </a:r>
                      <a:r>
                        <a:rPr lang="th-TH" sz="1800" dirty="0">
                          <a:effectLst/>
                        </a:rPr>
                        <a:t>น้ำเกลือ</a:t>
                      </a:r>
                      <a:r>
                        <a:rPr lang="th-TH" sz="1800" dirty="0" smtClean="0">
                          <a:effectLst/>
                        </a:rPr>
                        <a:t>มาตรฐาน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th-TH" sz="1800" dirty="0" smtClean="0">
                          <a:effectLst/>
                        </a:rPr>
                        <a:t>)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[1]   [2]</a:t>
                      </a:r>
                      <a:endParaRPr lang="en-US" sz="28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[2]   [3]</a:t>
                      </a:r>
                      <a:endParaRPr lang="en-US" sz="28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[3]   [4]</a:t>
                      </a:r>
                      <a:endParaRPr lang="en-US" sz="28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57646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[  ] </a:t>
                      </a:r>
                      <a:r>
                        <a:rPr lang="th-TH" sz="1800">
                          <a:effectLst/>
                        </a:rPr>
                        <a:t> </a:t>
                      </a:r>
                      <a:r>
                        <a:rPr lang="en-US" sz="1800">
                          <a:effectLst/>
                        </a:rPr>
                        <a:t>10 - 25 </a:t>
                      </a:r>
                      <a:r>
                        <a:rPr lang="en-US" sz="1400">
                          <a:effectLst/>
                        </a:rPr>
                        <a:t>%</a:t>
                      </a:r>
                      <a:r>
                        <a:rPr lang="th-TH" sz="1800">
                          <a:effectLst/>
                        </a:rPr>
                        <a:t> ของปริมาณปกติ  หรือ  แคลอรี่ ที่ต้องการ</a:t>
                      </a:r>
                      <a:endParaRPr lang="en-US" sz="280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[0]   [1]</a:t>
                      </a:r>
                      <a:endParaRPr lang="en-US" sz="28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[1]   [2]</a:t>
                      </a:r>
                      <a:endParaRPr lang="en-US" sz="28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[2]   [3]</a:t>
                      </a:r>
                      <a:endParaRPr lang="en-US" sz="28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57646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[  ] </a:t>
                      </a:r>
                      <a:r>
                        <a:rPr lang="th-TH" sz="1800">
                          <a:effectLst/>
                        </a:rPr>
                        <a:t> </a:t>
                      </a:r>
                      <a:r>
                        <a:rPr lang="en-US" sz="1800">
                          <a:effectLst/>
                        </a:rPr>
                        <a:t>25 - 50 </a:t>
                      </a:r>
                      <a:r>
                        <a:rPr lang="en-US" sz="1400">
                          <a:effectLst/>
                        </a:rPr>
                        <a:t>%</a:t>
                      </a:r>
                      <a:r>
                        <a:rPr lang="th-TH" sz="1400">
                          <a:effectLst/>
                        </a:rPr>
                        <a:t> </a:t>
                      </a:r>
                      <a:r>
                        <a:rPr lang="th-TH" sz="1800">
                          <a:effectLst/>
                        </a:rPr>
                        <a:t>ของปริมาณปกติ  หรือ  แคลอรี่ ที่ต้องการ</a:t>
                      </a:r>
                      <a:endParaRPr lang="en-US" sz="280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C00000"/>
                          </a:solidFill>
                          <a:effectLst/>
                        </a:rPr>
                        <a:t>[</a:t>
                      </a:r>
                      <a:r>
                        <a:rPr lang="th-TH" sz="1800" b="1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r>
                        <a:rPr lang="en-US" sz="1800" b="1">
                          <a:solidFill>
                            <a:srgbClr val="C00000"/>
                          </a:solidFill>
                          <a:effectLst/>
                        </a:rPr>
                        <a:t>]</a:t>
                      </a:r>
                      <a:endParaRPr lang="en-US" sz="28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[0]   [1]</a:t>
                      </a:r>
                      <a:endParaRPr lang="en-US" sz="28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[1]   [2]</a:t>
                      </a:r>
                      <a:endParaRPr lang="en-US" sz="28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57646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[  ] </a:t>
                      </a:r>
                      <a:r>
                        <a:rPr lang="th-TH" sz="1800">
                          <a:effectLst/>
                        </a:rPr>
                        <a:t> </a:t>
                      </a:r>
                      <a:r>
                        <a:rPr lang="en-US" sz="1800">
                          <a:effectLst/>
                        </a:rPr>
                        <a:t>50 - 75 </a:t>
                      </a:r>
                      <a:r>
                        <a:rPr lang="en-US" sz="1400">
                          <a:effectLst/>
                        </a:rPr>
                        <a:t>%</a:t>
                      </a:r>
                      <a:r>
                        <a:rPr lang="th-TH" sz="1800">
                          <a:effectLst/>
                        </a:rPr>
                        <a:t> ของปริมาณปกติ  หรือ  แคลอรี่ ที่ต้องการ</a:t>
                      </a:r>
                      <a:endParaRPr lang="en-US" sz="280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C00000"/>
                          </a:solidFill>
                          <a:effectLst/>
                        </a:rPr>
                        <a:t>[0]</a:t>
                      </a:r>
                      <a:endParaRPr lang="en-US" sz="28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C00000"/>
                          </a:solidFill>
                          <a:effectLst/>
                        </a:rPr>
                        <a:t>[0]</a:t>
                      </a:r>
                      <a:endParaRPr lang="en-US" sz="28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[1]</a:t>
                      </a:r>
                      <a:endParaRPr lang="en-US" sz="28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43044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[  ] </a:t>
                      </a:r>
                      <a:r>
                        <a:rPr lang="th-TH" sz="1800" dirty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75 -100  </a:t>
                      </a:r>
                      <a:r>
                        <a:rPr lang="en-US" sz="1400" dirty="0">
                          <a:effectLst/>
                        </a:rPr>
                        <a:t>%</a:t>
                      </a:r>
                      <a:r>
                        <a:rPr lang="th-TH" sz="1800" dirty="0">
                          <a:effectLst/>
                        </a:rPr>
                        <a:t> ของปริมาณปกติ  หรือ  </a:t>
                      </a:r>
                      <a:r>
                        <a:rPr lang="th-TH" sz="1800" dirty="0" err="1">
                          <a:effectLst/>
                        </a:rPr>
                        <a:t>แคลอ</a:t>
                      </a:r>
                      <a:r>
                        <a:rPr lang="th-TH" sz="1800" dirty="0">
                          <a:effectLst/>
                        </a:rPr>
                        <a:t>รี่ </a:t>
                      </a:r>
                      <a:r>
                        <a:rPr lang="th-TH" sz="1800" dirty="0" smtClean="0">
                          <a:effectLst/>
                        </a:rPr>
                        <a:t>ที่ต้องการ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C00000"/>
                          </a:solidFill>
                          <a:effectLst/>
                        </a:rPr>
                        <a:t>[0]</a:t>
                      </a:r>
                      <a:endParaRPr lang="en-US" sz="28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C00000"/>
                          </a:solidFill>
                          <a:effectLst/>
                        </a:rPr>
                        <a:t>[0]</a:t>
                      </a:r>
                      <a:endParaRPr lang="en-US" sz="28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[0]</a:t>
                      </a:r>
                      <a:endParaRPr lang="en-US" sz="28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  <p:sp>
        <p:nvSpPr>
          <p:cNvPr id="7" name="WordArt 1"/>
          <p:cNvSpPr>
            <a:spLocks noChangeArrowheads="1" noChangeShapeType="1" noTextEdit="1"/>
          </p:cNvSpPr>
          <p:nvPr/>
        </p:nvSpPr>
        <p:spPr bwMode="auto">
          <a:xfrm>
            <a:off x="8810625" y="2564904"/>
            <a:ext cx="333375" cy="101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th-TH" sz="6000" kern="10" spc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Black"/>
              </a:rPr>
              <a:t>คะแนน</a:t>
            </a:r>
            <a:endParaRPr lang="en-US" sz="6000" kern="10" spc="0" dirty="0">
              <a:ln>
                <a:noFill/>
              </a:ln>
              <a:solidFill>
                <a:schemeClr val="bg1"/>
              </a:solidFill>
              <a:effectLst/>
              <a:latin typeface="Arial Black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52320" y="725795"/>
            <a:ext cx="870751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h-TH" sz="2400" b="1" dirty="0" smtClean="0"/>
              <a:t>คะแนน</a:t>
            </a:r>
          </a:p>
          <a:p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95536" y="3212976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*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899592" y="3717032"/>
            <a:ext cx="7416824" cy="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491880" y="1052736"/>
            <a:ext cx="792088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220072" y="1052736"/>
            <a:ext cx="1152128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508104" y="2420888"/>
            <a:ext cx="720080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048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685800"/>
            <a:ext cx="8763000" cy="1219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2333625"/>
            <a:ext cx="6448778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5198" y="733425"/>
            <a:ext cx="3121602" cy="33337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120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3581400"/>
            <a:ext cx="883920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52400" y="3657600"/>
            <a:ext cx="1066800" cy="6096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295400" y="4191000"/>
            <a:ext cx="1143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324600" y="4191000"/>
            <a:ext cx="2362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914400" y="4876800"/>
            <a:ext cx="3429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867400" y="4876800"/>
            <a:ext cx="838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029200" y="5562600"/>
            <a:ext cx="3886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0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2886075"/>
            <a:ext cx="69342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7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15200" y="2867025"/>
            <a:ext cx="14573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Straight Connector 2"/>
          <p:cNvCxnSpPr/>
          <p:nvPr/>
        </p:nvCxnSpPr>
        <p:spPr>
          <a:xfrm>
            <a:off x="1747292" y="2714625"/>
            <a:ext cx="88160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7668344" y="3140968"/>
            <a:ext cx="10081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2051720" y="1844824"/>
            <a:ext cx="158417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543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675" y="764704"/>
            <a:ext cx="694372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48880"/>
            <a:ext cx="8907017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907704" y="4437112"/>
            <a:ext cx="72362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062033" y="4725144"/>
            <a:ext cx="3518079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complete</a:t>
            </a:r>
            <a:r>
              <a:rPr lang="en-US" sz="2400" b="1" dirty="0" smtClean="0">
                <a:solidFill>
                  <a:srgbClr val="FF0000"/>
                </a:solidFill>
              </a:rPr>
              <a:t>/</a:t>
            </a:r>
            <a:r>
              <a:rPr lang="en-US" sz="2400" b="1" dirty="0" smtClean="0">
                <a:solidFill>
                  <a:srgbClr val="0000FF"/>
                </a:solidFill>
              </a:rPr>
              <a:t>incomplete diet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90053" y="4767535"/>
            <a:ext cx="2858411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TF </a:t>
            </a:r>
            <a:r>
              <a:rPr lang="en-US" sz="2400" b="1" dirty="0" smtClean="0">
                <a:solidFill>
                  <a:srgbClr val="FF0000"/>
                </a:solidFill>
              </a:rPr>
              <a:t>:</a:t>
            </a:r>
            <a:r>
              <a:rPr lang="en-US" sz="2400" b="1" dirty="0" smtClean="0">
                <a:solidFill>
                  <a:srgbClr val="0000FF"/>
                </a:solidFill>
              </a:rPr>
              <a:t> BD</a:t>
            </a:r>
            <a:r>
              <a:rPr lang="en-US" sz="2400" b="1" dirty="0" smtClean="0">
                <a:solidFill>
                  <a:srgbClr val="FF0000"/>
                </a:solidFill>
              </a:rPr>
              <a:t>/</a:t>
            </a:r>
            <a:r>
              <a:rPr lang="en-US" sz="2400" b="1" dirty="0" smtClean="0">
                <a:solidFill>
                  <a:srgbClr val="0000FF"/>
                </a:solidFill>
              </a:rPr>
              <a:t>medical food</a:t>
            </a:r>
            <a:endParaRPr lang="en-US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10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592124"/>
              </p:ext>
            </p:extLst>
          </p:nvPr>
        </p:nvGraphicFramePr>
        <p:xfrm>
          <a:off x="323524" y="116628"/>
          <a:ext cx="8496948" cy="55071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4237"/>
                <a:gridCol w="2124237"/>
                <a:gridCol w="2124237"/>
                <a:gridCol w="2124237"/>
              </a:tblGrid>
              <a:tr h="1448151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2.  </a:t>
                      </a:r>
                      <a:r>
                        <a:rPr lang="th-TH" sz="3600" dirty="0">
                          <a:effectLst/>
                        </a:rPr>
                        <a:t>การเปลี่ยนแปลงของ </a:t>
                      </a:r>
                      <a:r>
                        <a:rPr lang="th-TH" sz="3600" u="sng" dirty="0">
                          <a:effectLst/>
                        </a:rPr>
                        <a:t>น้ำหนักตัว</a:t>
                      </a:r>
                      <a:endParaRPr lang="en-US" sz="3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       </a:t>
                      </a:r>
                      <a:r>
                        <a:rPr lang="th-TH" sz="2400" dirty="0" smtClean="0">
                          <a:effectLst/>
                        </a:rPr>
                        <a:t>   </a:t>
                      </a:r>
                      <a:r>
                        <a:rPr lang="en-US" sz="2400" dirty="0" smtClean="0">
                          <a:effectLst/>
                        </a:rPr>
                        <a:t>[  </a:t>
                      </a:r>
                      <a:r>
                        <a:rPr lang="en-US" sz="2400" dirty="0">
                          <a:effectLst/>
                        </a:rPr>
                        <a:t>]  </a:t>
                      </a:r>
                      <a:r>
                        <a:rPr lang="th-TH" sz="2400" dirty="0">
                          <a:effectLst/>
                        </a:rPr>
                        <a:t>เท่าเดิม </a:t>
                      </a:r>
                      <a:r>
                        <a:rPr lang="th-TH" sz="2400" dirty="0" smtClean="0">
                          <a:effectLst/>
                        </a:rPr>
                        <a:t>หรือ  </a:t>
                      </a:r>
                      <a:r>
                        <a:rPr lang="en-US" sz="2400" dirty="0">
                          <a:effectLst/>
                        </a:rPr>
                        <a:t>[  ]  </a:t>
                      </a:r>
                      <a:r>
                        <a:rPr lang="th-TH" sz="2400" dirty="0">
                          <a:effectLst/>
                        </a:rPr>
                        <a:t>เพิ่มขึ้น </a:t>
                      </a:r>
                      <a:r>
                        <a:rPr lang="en-US" sz="2400" dirty="0">
                          <a:effectLst/>
                        </a:rPr>
                        <a:t>……. </a:t>
                      </a:r>
                      <a:r>
                        <a:rPr lang="th-TH" sz="2400" dirty="0">
                          <a:effectLst/>
                        </a:rPr>
                        <a:t>กก. / เวลา............. ( คะแนน </a:t>
                      </a:r>
                      <a:r>
                        <a:rPr lang="en-US" sz="2400" dirty="0">
                          <a:effectLst/>
                        </a:rPr>
                        <a:t>= 0</a:t>
                      </a:r>
                      <a:r>
                        <a:rPr lang="th-TH" sz="2400" dirty="0">
                          <a:effectLst/>
                        </a:rPr>
                        <a:t> )</a:t>
                      </a:r>
                      <a:endParaRPr lang="en-US" sz="24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      </a:t>
                      </a:r>
                      <a:r>
                        <a:rPr lang="th-TH" sz="2400" dirty="0" smtClean="0">
                          <a:effectLst/>
                        </a:rPr>
                        <a:t>    </a:t>
                      </a:r>
                      <a:r>
                        <a:rPr lang="en-US" sz="2400" dirty="0">
                          <a:effectLst/>
                        </a:rPr>
                        <a:t>[  ]  </a:t>
                      </a:r>
                      <a:r>
                        <a:rPr lang="th-TH" sz="2400" dirty="0" smtClean="0">
                          <a:effectLst/>
                        </a:rPr>
                        <a:t>ลดลง ........กก</a:t>
                      </a:r>
                      <a:r>
                        <a:rPr lang="en-US" sz="2400" dirty="0" smtClean="0">
                          <a:effectLst/>
                        </a:rPr>
                        <a:t>,</a:t>
                      </a:r>
                      <a:r>
                        <a:rPr lang="en-US" sz="2400" baseline="0" dirty="0" smtClean="0">
                          <a:effectLst/>
                        </a:rPr>
                        <a:t>  = </a:t>
                      </a:r>
                      <a:r>
                        <a:rPr lang="th-TH" sz="2400" baseline="0" dirty="0" smtClean="0">
                          <a:effectLst/>
                        </a:rPr>
                        <a:t>.........</a:t>
                      </a:r>
                      <a:r>
                        <a:rPr lang="th-TH" sz="2400" dirty="0" smtClean="0">
                          <a:effectLst/>
                        </a:rPr>
                        <a:t>..</a:t>
                      </a:r>
                      <a:r>
                        <a:rPr lang="en-US" sz="2400" dirty="0">
                          <a:effectLst/>
                        </a:rPr>
                        <a:t>%  </a:t>
                      </a:r>
                      <a:r>
                        <a:rPr lang="th-TH" sz="2400" dirty="0">
                          <a:effectLst/>
                        </a:rPr>
                        <a:t>ในระยะเวลา.......... เดือน หรือ .......... สัปดาห์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2721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000" dirty="0">
                          <a:effectLst/>
                        </a:rPr>
                        <a:t>ระยะเวลา</a:t>
                      </a:r>
                      <a:endParaRPr lang="en-US" sz="40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00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C00000"/>
                          </a:solidFill>
                          <a:effectLst/>
                        </a:rPr>
                        <a:t>%</a:t>
                      </a:r>
                      <a:r>
                        <a:rPr lang="th-TH" sz="4000" b="1" dirty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r>
                        <a:rPr lang="en-US" sz="4000" b="1" dirty="0">
                          <a:solidFill>
                            <a:srgbClr val="C00000"/>
                          </a:solidFill>
                          <a:effectLst/>
                        </a:rPr>
                        <a:t>  </a:t>
                      </a:r>
                      <a:r>
                        <a:rPr lang="th-TH" sz="4000" b="1" dirty="0">
                          <a:solidFill>
                            <a:srgbClr val="C00000"/>
                          </a:solidFill>
                          <a:effectLst/>
                        </a:rPr>
                        <a:t>น้ำหนักที่ </a:t>
                      </a:r>
                      <a:r>
                        <a:rPr lang="th-TH" sz="4000" b="1" u="sng" dirty="0">
                          <a:solidFill>
                            <a:srgbClr val="C00000"/>
                          </a:solidFill>
                          <a:effectLst/>
                        </a:rPr>
                        <a:t>ลดลง</a:t>
                      </a:r>
                      <a:endParaRPr lang="en-US" sz="4400" b="1" u="sng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7417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200" b="1" dirty="0">
                          <a:solidFill>
                            <a:srgbClr val="C00000"/>
                          </a:solidFill>
                          <a:effectLst/>
                        </a:rPr>
                        <a:t>เล็กน้อย</a:t>
                      </a:r>
                      <a:endParaRPr lang="en-US" sz="4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200" b="1" dirty="0">
                          <a:solidFill>
                            <a:srgbClr val="C00000"/>
                          </a:solidFill>
                          <a:effectLst/>
                        </a:rPr>
                        <a:t>ปานกลาง</a:t>
                      </a:r>
                      <a:endParaRPr lang="en-US" sz="4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200" b="1" dirty="0">
                          <a:solidFill>
                            <a:srgbClr val="C00000"/>
                          </a:solidFill>
                          <a:effectLst/>
                        </a:rPr>
                        <a:t>รุนแรง</a:t>
                      </a:r>
                      <a:endParaRPr lang="en-US" sz="4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53344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dirty="0">
                          <a:effectLst/>
                        </a:rPr>
                        <a:t>คะแนน</a:t>
                      </a:r>
                      <a:endParaRPr lang="en-US" sz="4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0" dirty="0">
                          <a:solidFill>
                            <a:srgbClr val="C00000"/>
                          </a:solidFill>
                          <a:effectLst/>
                        </a:rPr>
                        <a:t>[</a:t>
                      </a:r>
                      <a:r>
                        <a:rPr lang="en-US" sz="3600" b="1" dirty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r>
                        <a:rPr lang="th-TH" sz="4000" b="1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r>
                        <a:rPr lang="th-TH" sz="3600" b="1" dirty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r>
                        <a:rPr lang="en-US" sz="3600" b="0" dirty="0">
                          <a:solidFill>
                            <a:srgbClr val="C00000"/>
                          </a:solidFill>
                          <a:effectLst/>
                        </a:rPr>
                        <a:t>]</a:t>
                      </a:r>
                      <a:endParaRPr lang="en-US" sz="4800" b="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0" dirty="0">
                          <a:solidFill>
                            <a:srgbClr val="C00000"/>
                          </a:solidFill>
                          <a:effectLst/>
                        </a:rPr>
                        <a:t>[</a:t>
                      </a:r>
                      <a:r>
                        <a:rPr lang="en-US" sz="3600" b="1" dirty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r>
                        <a:rPr lang="th-TH" sz="3600" b="1" dirty="0">
                          <a:solidFill>
                            <a:srgbClr val="C00000"/>
                          </a:solidFill>
                          <a:effectLst/>
                        </a:rPr>
                        <a:t>2 </a:t>
                      </a:r>
                      <a:r>
                        <a:rPr lang="en-US" sz="3600" b="0" dirty="0">
                          <a:solidFill>
                            <a:srgbClr val="C00000"/>
                          </a:solidFill>
                          <a:effectLst/>
                        </a:rPr>
                        <a:t>]</a:t>
                      </a:r>
                      <a:endParaRPr lang="en-US" sz="4800" b="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0" dirty="0">
                          <a:solidFill>
                            <a:srgbClr val="C00000"/>
                          </a:solidFill>
                          <a:effectLst/>
                        </a:rPr>
                        <a:t>[</a:t>
                      </a:r>
                      <a:r>
                        <a:rPr lang="en-US" sz="3600" b="1" dirty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r>
                        <a:rPr lang="th-TH" sz="3600" b="1" dirty="0">
                          <a:solidFill>
                            <a:srgbClr val="C00000"/>
                          </a:solidFill>
                          <a:effectLst/>
                        </a:rPr>
                        <a:t>3 </a:t>
                      </a:r>
                      <a:r>
                        <a:rPr lang="en-US" sz="3600" b="0" dirty="0">
                          <a:solidFill>
                            <a:srgbClr val="C00000"/>
                          </a:solidFill>
                          <a:effectLst/>
                        </a:rPr>
                        <a:t>]</a:t>
                      </a:r>
                      <a:endParaRPr lang="en-US" sz="4800" b="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4704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[ ] </a:t>
                      </a:r>
                      <a:r>
                        <a:rPr lang="th-TH" sz="2800" dirty="0">
                          <a:effectLst/>
                        </a:rPr>
                        <a:t>  1 สัปดาห์</a:t>
                      </a:r>
                      <a:endParaRPr lang="en-US" sz="40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</a:rPr>
                        <a:t>&lt; 1 %</a:t>
                      </a:r>
                      <a:endParaRPr lang="en-US" sz="3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C00000"/>
                          </a:solidFill>
                          <a:effectLst/>
                        </a:rPr>
                        <a:t>   1 - 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</a:rPr>
                        <a:t>2 %</a:t>
                      </a:r>
                      <a:endParaRPr lang="en-US" sz="3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C00000"/>
                          </a:solidFill>
                          <a:effectLst/>
                        </a:rPr>
                        <a:t>&gt; </a:t>
                      </a: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2 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</a:rPr>
                        <a:t>%</a:t>
                      </a:r>
                      <a:endParaRPr lang="en-US" sz="3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4704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[ ]   </a:t>
                      </a:r>
                      <a:r>
                        <a:rPr lang="th-TH" sz="2800">
                          <a:effectLst/>
                        </a:rPr>
                        <a:t>2 </a:t>
                      </a:r>
                      <a:r>
                        <a:rPr lang="en-US" sz="2800">
                          <a:effectLst/>
                        </a:rPr>
                        <a:t>-</a:t>
                      </a:r>
                      <a:r>
                        <a:rPr lang="th-TH" sz="2800">
                          <a:effectLst/>
                        </a:rPr>
                        <a:t> 3 สัปดาห์</a:t>
                      </a:r>
                      <a:endParaRPr lang="en-US" sz="400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</a:rPr>
                        <a:t>&lt; 2 %</a:t>
                      </a:r>
                      <a:endParaRPr lang="en-US" sz="3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C00000"/>
                          </a:solidFill>
                          <a:effectLst/>
                        </a:rPr>
                        <a:t>   2 - 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</a:rPr>
                        <a:t>3 %</a:t>
                      </a:r>
                      <a:endParaRPr lang="en-US" sz="3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</a:rPr>
                        <a:t>&gt; 3 %</a:t>
                      </a:r>
                      <a:endParaRPr lang="en-US" sz="3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4704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[ ]   </a:t>
                      </a:r>
                      <a:r>
                        <a:rPr lang="th-TH" sz="2800">
                          <a:effectLst/>
                        </a:rPr>
                        <a:t>1 เดือน</a:t>
                      </a:r>
                      <a:endParaRPr lang="en-US" sz="400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</a:rPr>
                        <a:t>&lt; 4 %</a:t>
                      </a:r>
                      <a:endParaRPr lang="en-US" sz="3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C00000"/>
                          </a:solidFill>
                          <a:effectLst/>
                        </a:rPr>
                        <a:t>   4 - 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</a:rPr>
                        <a:t>5 %</a:t>
                      </a:r>
                      <a:endParaRPr lang="en-US" sz="3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</a:rPr>
                        <a:t>&gt; 5 %</a:t>
                      </a:r>
                      <a:endParaRPr lang="en-US" sz="3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4704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[ ]   </a:t>
                      </a:r>
                      <a:r>
                        <a:rPr lang="th-TH" sz="2800">
                          <a:effectLst/>
                        </a:rPr>
                        <a:t>3 เดือน</a:t>
                      </a:r>
                      <a:endParaRPr lang="en-US" sz="400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</a:rPr>
                        <a:t>&lt; 7 %</a:t>
                      </a:r>
                      <a:endParaRPr lang="en-US" sz="3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C00000"/>
                          </a:solidFill>
                          <a:effectLst/>
                        </a:rPr>
                        <a:t>   7 - 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</a:rPr>
                        <a:t>8 %</a:t>
                      </a:r>
                      <a:endParaRPr lang="en-US" sz="3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</a:rPr>
                        <a:t>&gt; 8 %</a:t>
                      </a:r>
                      <a:endParaRPr lang="en-US" sz="3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4704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[ ]   &gt; </a:t>
                      </a:r>
                      <a:r>
                        <a:rPr lang="th-TH" sz="2800">
                          <a:effectLst/>
                        </a:rPr>
                        <a:t>5 เดือน</a:t>
                      </a:r>
                      <a:endParaRPr lang="en-US" sz="400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</a:rPr>
                        <a:t>&lt; 10 %</a:t>
                      </a:r>
                      <a:endParaRPr lang="en-US" sz="3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C00000"/>
                          </a:solidFill>
                          <a:effectLst/>
                        </a:rPr>
                        <a:t>  10 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</a:rPr>
                        <a:t>%</a:t>
                      </a:r>
                      <a:endParaRPr lang="en-US" sz="3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</a:rPr>
                        <a:t>&gt; 10 %</a:t>
                      </a:r>
                      <a:endParaRPr lang="en-US" sz="3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95536" y="5589240"/>
            <a:ext cx="822052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modified 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from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Kovacevich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DS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. , et al.  N. risk classification in PN Handbook.  A.S.P.E.N.2009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   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                       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or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   CBW &lt;  IBW  ~  20 %   :   severe    (EN Handbook. ASPEN.2009, p.5)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 or 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CBW &lt;  previous 1 year BW  ~  20 %   :   severe     (PN Handbook. ASPEN.2014, p.9)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77713" y="188640"/>
            <a:ext cx="870751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h-TH" sz="2400" b="1" dirty="0" smtClean="0"/>
              <a:t>คะแนน</a:t>
            </a:r>
          </a:p>
          <a:p>
            <a:endParaRPr lang="en-US" sz="2400" b="1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51920" y="548680"/>
            <a:ext cx="1368152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ounded Rectangle 1"/>
          <p:cNvSpPr/>
          <p:nvPr/>
        </p:nvSpPr>
        <p:spPr>
          <a:xfrm>
            <a:off x="1619672" y="5733256"/>
            <a:ext cx="1440160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395536" y="6093296"/>
            <a:ext cx="8220520" cy="600165"/>
          </a:xfrm>
          <a:prstGeom prst="roundRect">
            <a:avLst/>
          </a:prstGeom>
          <a:noFill/>
          <a:ln>
            <a:solidFill>
              <a:srgbClr val="00FF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45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39552" y="3975447"/>
            <a:ext cx="82089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modified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from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Kovacevich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DS. , et al.  N. risk classification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in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PN Handbook.  ASPEN</a:t>
            </a:r>
            <a:r>
              <a:rPr kumimoji="0" lang="en-US" sz="2400" b="1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2009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   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04664"/>
            <a:ext cx="5616624" cy="3493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79163" y="4953362"/>
            <a:ext cx="8685325" cy="70788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CBW &lt;  IBW ~  20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%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: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severe   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(EN Handbook. ASPEN. 2009, p.5)</a:t>
            </a: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endParaRPr kumimoji="0" lang="en-US" sz="6000" b="1" i="0" u="none" strike="noStrike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-36511" y="5877272"/>
            <a:ext cx="9180512" cy="64633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CBW &lt;  previous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1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year BW ~ 20 %  :  severe  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(PN Handbook. ASPEN</a:t>
            </a:r>
            <a:r>
              <a:rPr kumimoji="0" lang="en-US" b="1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2014, p.9)</a:t>
            </a:r>
            <a:endParaRPr kumimoji="0" lang="en-US" sz="5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21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8" name="Picture 2" descr="ballet%20source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3426956" y="348377"/>
            <a:ext cx="1721108" cy="1909079"/>
          </a:xfrm>
          <a:prstGeom prst="rect">
            <a:avLst/>
          </a:prstGeom>
          <a:noFill/>
        </p:spPr>
      </p:pic>
      <p:pic>
        <p:nvPicPr>
          <p:cNvPr id="178179" name="Picture 3" descr="olympian_3"/>
          <p:cNvPicPr>
            <a:picLocks noChangeAspect="1" noChangeArrowheads="1"/>
          </p:cNvPicPr>
          <p:nvPr/>
        </p:nvPicPr>
        <p:blipFill>
          <a:blip r:embed="rId3" cstate="print">
            <a:lum bright="30000"/>
          </a:blip>
          <a:srcRect/>
          <a:stretch>
            <a:fillRect/>
          </a:stretch>
        </p:blipFill>
        <p:spPr bwMode="auto">
          <a:xfrm>
            <a:off x="7413112" y="168921"/>
            <a:ext cx="1435755" cy="2208658"/>
          </a:xfrm>
          <a:prstGeom prst="rect">
            <a:avLst/>
          </a:prstGeom>
          <a:noFill/>
        </p:spPr>
      </p:pic>
      <p:pic>
        <p:nvPicPr>
          <p:cNvPr id="178180" name="Picture 4" descr="IMG_1326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5573854" y="319281"/>
            <a:ext cx="1518426" cy="1885583"/>
          </a:xfrm>
          <a:prstGeom prst="rect">
            <a:avLst/>
          </a:prstGeom>
          <a:noFill/>
        </p:spPr>
      </p:pic>
      <p:sp>
        <p:nvSpPr>
          <p:cNvPr id="178181" name="Text Box 5"/>
          <p:cNvSpPr txBox="1">
            <a:spLocks noChangeArrowheads="1"/>
          </p:cNvSpPr>
          <p:nvPr/>
        </p:nvSpPr>
        <p:spPr bwMode="auto">
          <a:xfrm>
            <a:off x="401216" y="887417"/>
            <a:ext cx="2514600" cy="830997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Arial" charset="0"/>
              </a:rPr>
              <a:t> </a:t>
            </a:r>
            <a:r>
              <a:rPr lang="en-US" sz="4000" b="1" dirty="0" smtClean="0">
                <a:solidFill>
                  <a:srgbClr val="0000FF"/>
                </a:solidFill>
                <a:latin typeface="Arial" charset="0"/>
              </a:rPr>
              <a:t>BW ~ 50</a:t>
            </a:r>
            <a:endParaRPr lang="th-TH" sz="3600" b="1" dirty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97857" y="2636912"/>
            <a:ext cx="3834383" cy="6463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  </a:t>
            </a:r>
            <a:r>
              <a:rPr lang="th-TH" sz="3600" b="1" dirty="0" smtClean="0">
                <a:solidFill>
                  <a:srgbClr val="0000FF"/>
                </a:solidFill>
              </a:rPr>
              <a:t>ความผิดปกติ เรื่อง </a:t>
            </a:r>
            <a:r>
              <a:rPr lang="en-US" sz="3600" b="1" dirty="0" smtClean="0">
                <a:solidFill>
                  <a:srgbClr val="0000FF"/>
                </a:solidFill>
              </a:rPr>
              <a:t>BW 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60884" y="3501008"/>
            <a:ext cx="4631396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 1. </a:t>
            </a:r>
            <a:r>
              <a:rPr lang="th-TH" sz="3600" b="1" dirty="0" err="1" smtClean="0">
                <a:solidFill>
                  <a:srgbClr val="0000FF"/>
                </a:solidFill>
              </a:rPr>
              <a:t>นน</a:t>
            </a:r>
            <a:r>
              <a:rPr lang="th-TH" sz="3600" b="1" dirty="0" smtClean="0">
                <a:solidFill>
                  <a:srgbClr val="0000FF"/>
                </a:solidFill>
              </a:rPr>
              <a:t>. </a:t>
            </a:r>
            <a:r>
              <a:rPr lang="th-TH" sz="3600" b="1" u="sng" dirty="0" smtClean="0">
                <a:solidFill>
                  <a:srgbClr val="0000FF"/>
                </a:solidFill>
              </a:rPr>
              <a:t>ลดลง</a:t>
            </a:r>
            <a:r>
              <a:rPr lang="th-TH" sz="3600" b="1" dirty="0" smtClean="0">
                <a:solidFill>
                  <a:srgbClr val="0000FF"/>
                </a:solidFill>
              </a:rPr>
              <a:t> จากเดิม </a:t>
            </a:r>
            <a:r>
              <a:rPr lang="th-TH" sz="3600" b="1" u="sng" dirty="0" smtClean="0">
                <a:solidFill>
                  <a:srgbClr val="FF0000"/>
                </a:solidFill>
              </a:rPr>
              <a:t>กี่ กิโล </a:t>
            </a:r>
            <a:r>
              <a:rPr lang="en-US" sz="3600" b="1" dirty="0" smtClean="0">
                <a:solidFill>
                  <a:srgbClr val="0000FF"/>
                </a:solidFill>
              </a:rPr>
              <a:t>?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99792" y="4293096"/>
            <a:ext cx="4120039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 2. </a:t>
            </a:r>
            <a:r>
              <a:rPr lang="th-TH" sz="3600" b="1" dirty="0" err="1" smtClean="0">
                <a:solidFill>
                  <a:srgbClr val="0000FF"/>
                </a:solidFill>
              </a:rPr>
              <a:t>นน</a:t>
            </a:r>
            <a:r>
              <a:rPr lang="th-TH" sz="3600" b="1" dirty="0" smtClean="0">
                <a:solidFill>
                  <a:srgbClr val="0000FF"/>
                </a:solidFill>
              </a:rPr>
              <a:t>. </a:t>
            </a:r>
            <a:r>
              <a:rPr lang="th-TH" sz="3600" b="1" u="sng" dirty="0" smtClean="0">
                <a:solidFill>
                  <a:srgbClr val="0000FF"/>
                </a:solidFill>
              </a:rPr>
              <a:t>ลดลง</a:t>
            </a:r>
            <a:r>
              <a:rPr lang="th-TH" sz="3600" b="1" dirty="0" smtClean="0">
                <a:solidFill>
                  <a:srgbClr val="0000FF"/>
                </a:solidFill>
              </a:rPr>
              <a:t> คิดเป็น </a:t>
            </a:r>
            <a:r>
              <a:rPr lang="th-TH" sz="3600" b="1" u="sng" dirty="0" smtClean="0">
                <a:solidFill>
                  <a:srgbClr val="FF0000"/>
                </a:solidFill>
              </a:rPr>
              <a:t>กี่ %</a:t>
            </a:r>
            <a:r>
              <a:rPr lang="th-TH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smtClean="0">
                <a:solidFill>
                  <a:srgbClr val="0000FF"/>
                </a:solidFill>
              </a:rPr>
              <a:t>?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11760" y="5085184"/>
            <a:ext cx="4782078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 3. </a:t>
            </a:r>
            <a:r>
              <a:rPr lang="th-TH" sz="3600" b="1" dirty="0" err="1" smtClean="0">
                <a:solidFill>
                  <a:srgbClr val="0000FF"/>
                </a:solidFill>
              </a:rPr>
              <a:t>นน</a:t>
            </a:r>
            <a:r>
              <a:rPr lang="th-TH" sz="3600" b="1" dirty="0" smtClean="0">
                <a:solidFill>
                  <a:srgbClr val="0000FF"/>
                </a:solidFill>
              </a:rPr>
              <a:t>. </a:t>
            </a:r>
            <a:r>
              <a:rPr lang="th-TH" sz="3600" b="1" u="sng" dirty="0" smtClean="0">
                <a:solidFill>
                  <a:srgbClr val="0000FF"/>
                </a:solidFill>
              </a:rPr>
              <a:t>ลดลง</a:t>
            </a:r>
            <a:r>
              <a:rPr lang="th-TH" sz="3600" b="1" dirty="0" smtClean="0">
                <a:solidFill>
                  <a:srgbClr val="0000FF"/>
                </a:solidFill>
              </a:rPr>
              <a:t> ระยะ </a:t>
            </a:r>
            <a:r>
              <a:rPr lang="th-TH" sz="3600" b="1" u="sng" dirty="0" smtClean="0">
                <a:solidFill>
                  <a:srgbClr val="FF0000"/>
                </a:solidFill>
              </a:rPr>
              <a:t>เวลาเท่าใด </a:t>
            </a:r>
            <a:r>
              <a:rPr lang="en-US" sz="3600" b="1" dirty="0" smtClean="0">
                <a:solidFill>
                  <a:srgbClr val="0000FF"/>
                </a:solidFill>
              </a:rPr>
              <a:t>?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504" y="5883915"/>
            <a:ext cx="8928991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4. </a:t>
            </a:r>
            <a:r>
              <a:rPr lang="th-TH" sz="3600" b="1" dirty="0" smtClean="0">
                <a:solidFill>
                  <a:srgbClr val="0000FF"/>
                </a:solidFill>
              </a:rPr>
              <a:t>ถ้ากินไม่ค่อยได้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th-TH" sz="3600" b="1" u="sng" dirty="0" smtClean="0">
                <a:solidFill>
                  <a:srgbClr val="0000FF"/>
                </a:solidFill>
              </a:rPr>
              <a:t>แต่</a:t>
            </a:r>
            <a:r>
              <a:rPr lang="th-TH" sz="36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smtClean="0">
                <a:solidFill>
                  <a:srgbClr val="0000FF"/>
                </a:solidFill>
              </a:rPr>
              <a:t>BW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th-TH" sz="3600" b="1" dirty="0" smtClean="0">
                <a:solidFill>
                  <a:srgbClr val="0000FF"/>
                </a:solidFill>
              </a:rPr>
              <a:t>ทำไมไม่</a:t>
            </a:r>
            <a:r>
              <a:rPr lang="th-TH" sz="3600" b="1" dirty="0">
                <a:solidFill>
                  <a:srgbClr val="0000FF"/>
                </a:solidFill>
              </a:rPr>
              <a:t>ลด </a:t>
            </a:r>
            <a:r>
              <a:rPr lang="th-TH" sz="3600" b="1" i="1" dirty="0" smtClean="0">
                <a:solidFill>
                  <a:srgbClr val="0000FF"/>
                </a:solidFill>
              </a:rPr>
              <a:t>หรือ</a:t>
            </a:r>
            <a:r>
              <a:rPr lang="th-TH" sz="3600" b="1" dirty="0" smtClean="0">
                <a:solidFill>
                  <a:srgbClr val="0000FF"/>
                </a:solidFill>
              </a:rPr>
              <a:t> คงที่ </a:t>
            </a:r>
            <a:r>
              <a:rPr lang="th-TH" sz="3600" b="1" i="1" dirty="0" smtClean="0">
                <a:solidFill>
                  <a:srgbClr val="0000FF"/>
                </a:solidFill>
              </a:rPr>
              <a:t>หรือ</a:t>
            </a:r>
            <a:r>
              <a:rPr lang="th-TH" sz="3600" b="1" dirty="0" smtClean="0">
                <a:solidFill>
                  <a:srgbClr val="0000FF"/>
                </a:solidFill>
              </a:rPr>
              <a:t> เพิ่มขึ้น </a:t>
            </a:r>
            <a:r>
              <a:rPr lang="en-US" sz="3600" b="1" dirty="0" smtClean="0">
                <a:solidFill>
                  <a:srgbClr val="0000FF"/>
                </a:solidFill>
              </a:rPr>
              <a:t>?</a:t>
            </a:r>
            <a:endParaRPr lang="en-US" sz="3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61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2" descr="DSCN82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4894262" cy="6524625"/>
          </a:xfrm>
          <a:prstGeom prst="rect">
            <a:avLst/>
          </a:prstGeom>
          <a:noFill/>
        </p:spPr>
      </p:pic>
      <p:sp>
        <p:nvSpPr>
          <p:cNvPr id="180227" name="Rectangle 3"/>
          <p:cNvSpPr>
            <a:spLocks noChangeArrowheads="1"/>
          </p:cNvSpPr>
          <p:nvPr/>
        </p:nvSpPr>
        <p:spPr bwMode="auto">
          <a:xfrm>
            <a:off x="1908175" y="1341438"/>
            <a:ext cx="100965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0228" name="Text Box 4"/>
          <p:cNvSpPr txBox="1">
            <a:spLocks noChangeArrowheads="1"/>
          </p:cNvSpPr>
          <p:nvPr/>
        </p:nvSpPr>
        <p:spPr bwMode="auto">
          <a:xfrm>
            <a:off x="5495925" y="228600"/>
            <a:ext cx="3190875" cy="2554545"/>
          </a:xfrm>
          <a:prstGeom prst="rect">
            <a:avLst/>
          </a:prstGeom>
          <a:solidFill>
            <a:srgbClr val="6633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6000" b="1" dirty="0" smtClean="0">
                <a:solidFill>
                  <a:srgbClr val="FF9900"/>
                </a:solidFill>
              </a:rPr>
              <a:t> BW, BMI   </a:t>
            </a:r>
            <a:r>
              <a:rPr lang="en-US" sz="8000" b="1" dirty="0" smtClean="0">
                <a:solidFill>
                  <a:srgbClr val="FF9900"/>
                </a:solidFill>
              </a:rPr>
              <a:t>     </a:t>
            </a:r>
          </a:p>
          <a:p>
            <a:r>
              <a:rPr lang="en-US" sz="8000" b="1" dirty="0" smtClean="0">
                <a:solidFill>
                  <a:srgbClr val="FF9900"/>
                </a:solidFill>
              </a:rPr>
              <a:t>     </a:t>
            </a:r>
            <a:r>
              <a:rPr lang="en-US" sz="6000" b="1" dirty="0" smtClean="0">
                <a:solidFill>
                  <a:srgbClr val="FFFF00"/>
                </a:solidFill>
              </a:rPr>
              <a:t>~ 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180229" name="Line 5"/>
          <p:cNvSpPr>
            <a:spLocks noChangeShapeType="1"/>
          </p:cNvSpPr>
          <p:nvPr/>
        </p:nvSpPr>
        <p:spPr bwMode="auto">
          <a:xfrm flipH="1" flipV="1">
            <a:off x="7461250" y="1600200"/>
            <a:ext cx="6350" cy="779462"/>
          </a:xfrm>
          <a:prstGeom prst="line">
            <a:avLst/>
          </a:prstGeom>
          <a:noFill/>
          <a:ln w="57150">
            <a:solidFill>
              <a:srgbClr val="66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0230" name="Oval 6"/>
          <p:cNvSpPr>
            <a:spLocks noChangeArrowheads="1"/>
          </p:cNvSpPr>
          <p:nvPr/>
        </p:nvSpPr>
        <p:spPr bwMode="auto">
          <a:xfrm>
            <a:off x="5791200" y="5257800"/>
            <a:ext cx="2303463" cy="762000"/>
          </a:xfrm>
          <a:prstGeom prst="ellipse">
            <a:avLst/>
          </a:prstGeom>
          <a:noFill/>
          <a:ln w="9525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0231" name="Oval 7"/>
          <p:cNvSpPr>
            <a:spLocks noChangeArrowheads="1"/>
          </p:cNvSpPr>
          <p:nvPr/>
        </p:nvSpPr>
        <p:spPr bwMode="auto">
          <a:xfrm>
            <a:off x="1511300" y="3608388"/>
            <a:ext cx="1800225" cy="1800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410200" y="2981504"/>
            <a:ext cx="3419475" cy="3724096"/>
          </a:xfrm>
          <a:prstGeom prst="rect">
            <a:avLst/>
          </a:prstGeom>
          <a:solidFill>
            <a:srgbClr val="6633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6000" b="1" dirty="0" smtClean="0"/>
              <a:t>        </a:t>
            </a:r>
            <a:r>
              <a:rPr lang="en-US" sz="4400" b="1" i="1" dirty="0" smtClean="0">
                <a:solidFill>
                  <a:schemeClr val="bg1"/>
                </a:solidFill>
              </a:rPr>
              <a:t>HD</a:t>
            </a:r>
            <a:r>
              <a:rPr lang="en-US" sz="4400" b="1" dirty="0" smtClean="0">
                <a:solidFill>
                  <a:schemeClr val="bg1"/>
                </a:solidFill>
              </a:rPr>
              <a:t>  </a:t>
            </a:r>
            <a:r>
              <a:rPr lang="en-US" sz="4400" b="1" dirty="0">
                <a:solidFill>
                  <a:schemeClr val="bg1"/>
                </a:solidFill>
              </a:rPr>
              <a:t>?</a:t>
            </a:r>
          </a:p>
          <a:p>
            <a:r>
              <a:rPr lang="en-US" sz="4400" b="1" dirty="0"/>
              <a:t>    </a:t>
            </a:r>
            <a:r>
              <a:rPr lang="en-US" sz="4400" b="1" dirty="0" smtClean="0"/>
              <a:t>     </a:t>
            </a:r>
            <a:r>
              <a:rPr lang="en-US" sz="4400" b="1" i="1" dirty="0" smtClean="0">
                <a:solidFill>
                  <a:srgbClr val="FFFF00"/>
                </a:solidFill>
              </a:rPr>
              <a:t>LD</a:t>
            </a:r>
            <a:r>
              <a:rPr lang="en-US" sz="4400" b="1" dirty="0" smtClean="0">
                <a:solidFill>
                  <a:srgbClr val="FFFF00"/>
                </a:solidFill>
              </a:rPr>
              <a:t>  </a:t>
            </a:r>
            <a:r>
              <a:rPr lang="en-US" sz="4400" b="1" dirty="0">
                <a:solidFill>
                  <a:srgbClr val="FFFF00"/>
                </a:solidFill>
              </a:rPr>
              <a:t>?</a:t>
            </a:r>
          </a:p>
          <a:p>
            <a:r>
              <a:rPr lang="en-US" sz="4400" b="1" dirty="0"/>
              <a:t>    </a:t>
            </a:r>
            <a:r>
              <a:rPr lang="en-US" sz="4400" b="1" dirty="0" smtClean="0"/>
              <a:t>   </a:t>
            </a:r>
            <a:r>
              <a:rPr lang="en-US" sz="4400" b="1" i="1" dirty="0" smtClean="0">
                <a:solidFill>
                  <a:srgbClr val="66FFFF"/>
                </a:solidFill>
              </a:rPr>
              <a:t>KD</a:t>
            </a:r>
            <a:r>
              <a:rPr lang="en-US" sz="4400" b="1" dirty="0" smtClean="0">
                <a:solidFill>
                  <a:srgbClr val="66FFFF"/>
                </a:solidFill>
              </a:rPr>
              <a:t>  </a:t>
            </a:r>
            <a:r>
              <a:rPr lang="en-US" sz="4400" b="1" dirty="0">
                <a:solidFill>
                  <a:srgbClr val="66FFFF"/>
                </a:solidFill>
              </a:rPr>
              <a:t>?</a:t>
            </a:r>
          </a:p>
          <a:p>
            <a:r>
              <a:rPr lang="en-US" sz="4400" b="1" i="1" dirty="0"/>
              <a:t>   </a:t>
            </a:r>
            <a:r>
              <a:rPr lang="en-US" sz="4400" b="1" i="1" dirty="0" smtClean="0"/>
              <a:t>  </a:t>
            </a:r>
            <a:r>
              <a:rPr lang="en-US" sz="4400" b="1" i="1" dirty="0" smtClean="0">
                <a:solidFill>
                  <a:srgbClr val="66FF33"/>
                </a:solidFill>
              </a:rPr>
              <a:t>diet</a:t>
            </a:r>
            <a:r>
              <a:rPr lang="en-US" sz="4400" b="1" dirty="0" smtClean="0">
                <a:solidFill>
                  <a:srgbClr val="66FF33"/>
                </a:solidFill>
              </a:rPr>
              <a:t>  </a:t>
            </a:r>
            <a:r>
              <a:rPr lang="en-US" sz="4400" b="1" dirty="0">
                <a:solidFill>
                  <a:srgbClr val="66FF33"/>
                </a:solidFill>
              </a:rPr>
              <a:t>??</a:t>
            </a:r>
            <a:endParaRPr lang="th-TH" sz="4400" b="1" dirty="0">
              <a:solidFill>
                <a:srgbClr val="66FF33"/>
              </a:solidFill>
            </a:endParaRPr>
          </a:p>
          <a:p>
            <a:r>
              <a:rPr lang="en-US" sz="4400" b="1" dirty="0">
                <a:solidFill>
                  <a:srgbClr val="66FF33"/>
                </a:solidFill>
              </a:rPr>
              <a:t> </a:t>
            </a:r>
            <a:r>
              <a:rPr lang="en-US" sz="4400" b="1" dirty="0" smtClean="0">
                <a:solidFill>
                  <a:srgbClr val="66FF33"/>
                </a:solidFill>
              </a:rPr>
              <a:t> </a:t>
            </a:r>
            <a:r>
              <a:rPr lang="en-US" sz="4400" b="1" dirty="0" err="1" smtClean="0">
                <a:solidFill>
                  <a:srgbClr val="FF99FF"/>
                </a:solidFill>
              </a:rPr>
              <a:t>comorbid</a:t>
            </a:r>
            <a:r>
              <a:rPr lang="en-US" sz="4400" b="1" dirty="0" smtClean="0">
                <a:solidFill>
                  <a:srgbClr val="FF99FF"/>
                </a:solidFill>
              </a:rPr>
              <a:t> </a:t>
            </a:r>
            <a:r>
              <a:rPr lang="en-US" sz="4400" b="1" dirty="0">
                <a:solidFill>
                  <a:srgbClr val="FF99FF"/>
                </a:solidFill>
              </a:rPr>
              <a:t>?</a:t>
            </a:r>
            <a:endParaRPr lang="th-TH" sz="4400" b="1" dirty="0">
              <a:solidFill>
                <a:srgbClr val="FF99FF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943600" y="5334000"/>
            <a:ext cx="1981200" cy="60960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491880" y="838200"/>
            <a:ext cx="1581770" cy="523220"/>
          </a:xfrm>
          <a:prstGeom prst="rect">
            <a:avLst/>
          </a:prstGeom>
          <a:solidFill>
            <a:schemeClr val="accent2"/>
          </a:solidFill>
          <a:ln>
            <a:solidFill>
              <a:srgbClr val="FE9CF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BMI = 24 </a:t>
            </a:r>
          </a:p>
        </p:txBody>
      </p:sp>
    </p:spTree>
    <p:extLst>
      <p:ext uri="{BB962C8B-B14F-4D97-AF65-F5344CB8AC3E}">
        <p14:creationId xmlns:p14="http://schemas.microsoft.com/office/powerpoint/2010/main" val="348204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180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8" grpId="0" animBg="1"/>
      <p:bldP spid="180229" grpId="0" animBg="1"/>
      <p:bldP spid="180231" grpId="0" animBg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421071" y="3505200"/>
            <a:ext cx="1903686" cy="2538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2816772" y="3502572"/>
            <a:ext cx="1903686" cy="2538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D:\รูป\รูปผู้ป่วย 55\IMG_2075.JPG"/>
          <p:cNvPicPr>
            <a:picLocks noChangeAspect="1" noChangeArrowheads="1"/>
          </p:cNvPicPr>
          <p:nvPr/>
        </p:nvPicPr>
        <p:blipFill>
          <a:blip r:embed="rId4" cstate="print">
            <a:lum bright="29000"/>
          </a:blip>
          <a:srcRect t="22781"/>
          <a:stretch>
            <a:fillRect/>
          </a:stretch>
        </p:blipFill>
        <p:spPr bwMode="auto">
          <a:xfrm>
            <a:off x="759372" y="762000"/>
            <a:ext cx="3660228" cy="2110374"/>
          </a:xfrm>
          <a:prstGeom prst="rect">
            <a:avLst/>
          </a:prstGeom>
          <a:noFill/>
          <a:ln>
            <a:solidFill>
              <a:srgbClr val="99CCFF"/>
            </a:solidFill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1295400"/>
            <a:ext cx="3386767" cy="443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Oval 1"/>
          <p:cNvSpPr/>
          <p:nvPr/>
        </p:nvSpPr>
        <p:spPr>
          <a:xfrm>
            <a:off x="755576" y="980728"/>
            <a:ext cx="35624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1115616" y="3933056"/>
            <a:ext cx="360040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491880" y="3717032"/>
            <a:ext cx="348743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803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051091"/>
              </p:ext>
            </p:extLst>
          </p:nvPr>
        </p:nvGraphicFramePr>
        <p:xfrm>
          <a:off x="323529" y="1033264"/>
          <a:ext cx="8496943" cy="56360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44815"/>
                <a:gridCol w="1152128"/>
              </a:tblGrid>
              <a:tr h="102474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b="1" u="sng" dirty="0">
                          <a:effectLst/>
                        </a:rPr>
                        <a:t>พิจารณา</a:t>
                      </a:r>
                      <a:r>
                        <a:rPr lang="th-TH" sz="2800" dirty="0">
                          <a:effectLst/>
                        </a:rPr>
                        <a:t> </a:t>
                      </a:r>
                      <a:r>
                        <a:rPr lang="en-US" sz="2800" dirty="0" smtClean="0">
                          <a:effectLst/>
                        </a:rPr>
                        <a:t>   </a:t>
                      </a:r>
                      <a:r>
                        <a:rPr lang="th-TH" sz="2800" i="1" dirty="0" smtClean="0">
                          <a:effectLst/>
                        </a:rPr>
                        <a:t>ตำแหน่ง</a:t>
                      </a:r>
                      <a:r>
                        <a:rPr lang="th-TH" sz="2800" dirty="0" smtClean="0">
                          <a:effectLst/>
                        </a:rPr>
                        <a:t> </a:t>
                      </a:r>
                      <a:r>
                        <a:rPr lang="en-US" sz="2800" dirty="0" smtClean="0">
                          <a:effectLst/>
                        </a:rPr>
                        <a:t> </a:t>
                      </a:r>
                      <a:r>
                        <a:rPr lang="th-TH" sz="2800" dirty="0" smtClean="0">
                          <a:effectLst/>
                        </a:rPr>
                        <a:t>หรือ </a:t>
                      </a:r>
                      <a:r>
                        <a:rPr lang="en-US" sz="2800" dirty="0" smtClean="0">
                          <a:effectLst/>
                        </a:rPr>
                        <a:t> </a:t>
                      </a:r>
                      <a:r>
                        <a:rPr lang="th-TH" sz="2800" b="0" dirty="0" smtClean="0">
                          <a:effectLst/>
                        </a:rPr>
                        <a:t>บริเวณ</a:t>
                      </a:r>
                      <a:r>
                        <a:rPr lang="th-TH" sz="2800" dirty="0" smtClean="0">
                          <a:effectLst/>
                        </a:rPr>
                        <a:t>  </a:t>
                      </a:r>
                      <a:r>
                        <a:rPr lang="en-US" sz="2800" dirty="0" smtClean="0">
                          <a:effectLst/>
                        </a:rPr>
                        <a:t>- </a:t>
                      </a:r>
                      <a:r>
                        <a:rPr lang="th-TH" sz="2800" dirty="0" smtClean="0">
                          <a:effectLst/>
                        </a:rPr>
                        <a:t>( </a:t>
                      </a:r>
                      <a:r>
                        <a:rPr lang="th-TH" sz="2800" dirty="0">
                          <a:effectLst/>
                        </a:rPr>
                        <a:t>เฉพาะที่ - หลายแห่ง ) </a:t>
                      </a:r>
                      <a:r>
                        <a:rPr lang="th-TH" sz="2800" dirty="0" smtClean="0">
                          <a:effectLst/>
                        </a:rPr>
                        <a:t>                        </a:t>
                      </a:r>
                      <a:r>
                        <a:rPr lang="th-TH" sz="2800" i="1" dirty="0" smtClean="0">
                          <a:effectLst/>
                        </a:rPr>
                        <a:t>ความบุ๋ม  </a:t>
                      </a:r>
                      <a:r>
                        <a:rPr lang="en-US" sz="2800" i="0" dirty="0" smtClean="0">
                          <a:effectLst/>
                        </a:rPr>
                        <a:t>-</a:t>
                      </a:r>
                      <a:r>
                        <a:rPr lang="th-TH" sz="2800" dirty="0" smtClean="0">
                          <a:effectLst/>
                        </a:rPr>
                        <a:t> </a:t>
                      </a:r>
                      <a:r>
                        <a:rPr lang="th-TH" sz="2800" dirty="0">
                          <a:effectLst/>
                        </a:rPr>
                        <a:t>กด</a:t>
                      </a:r>
                      <a:r>
                        <a:rPr lang="th-TH" sz="2800" dirty="0" smtClean="0">
                          <a:effectLst/>
                        </a:rPr>
                        <a:t>บุ๋ม</a:t>
                      </a:r>
                      <a:r>
                        <a:rPr lang="en-US" sz="2800" dirty="0" smtClean="0">
                          <a:effectLst/>
                        </a:rPr>
                        <a:t>  </a:t>
                      </a:r>
                      <a:r>
                        <a:rPr lang="th-TH" sz="2800" dirty="0" smtClean="0">
                          <a:effectLst/>
                        </a:rPr>
                        <a:t> </a:t>
                      </a:r>
                      <a:r>
                        <a:rPr lang="th-TH" sz="2800" dirty="0">
                          <a:effectLst/>
                        </a:rPr>
                        <a:t>( มาก - น้อย )</a:t>
                      </a:r>
                      <a:endParaRPr lang="en-US" sz="40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200" b="1" dirty="0">
                          <a:solidFill>
                            <a:srgbClr val="C00000"/>
                          </a:solidFill>
                          <a:effectLst/>
                        </a:rPr>
                        <a:t>คะแนน</a:t>
                      </a:r>
                      <a:endParaRPr lang="en-US" sz="4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10247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</a:rPr>
                        <a:t>ไม่บวม  </a:t>
                      </a:r>
                      <a:r>
                        <a:rPr lang="en-US" sz="2800" dirty="0" smtClean="0">
                          <a:solidFill>
                            <a:srgbClr val="00FFFF"/>
                          </a:solidFill>
                          <a:effectLst/>
                        </a:rPr>
                        <a:t>:</a:t>
                      </a:r>
                      <a:r>
                        <a:rPr lang="th-TH" sz="2800" dirty="0" smtClean="0">
                          <a:effectLst/>
                        </a:rPr>
                        <a:t> </a:t>
                      </a:r>
                      <a:r>
                        <a:rPr lang="en-US" sz="2800" dirty="0" smtClean="0">
                          <a:effectLst/>
                        </a:rPr>
                        <a:t> </a:t>
                      </a:r>
                      <a:r>
                        <a:rPr lang="th-TH" sz="2800" dirty="0" smtClean="0">
                          <a:effectLst/>
                        </a:rPr>
                        <a:t> (</a:t>
                      </a:r>
                      <a:r>
                        <a:rPr lang="th-TH" sz="2800" dirty="0">
                          <a:effectLst/>
                        </a:rPr>
                        <a:t>มือ-แขน ทั้ง </a:t>
                      </a:r>
                      <a:r>
                        <a:rPr lang="en-US" sz="2800" dirty="0">
                          <a:effectLst/>
                        </a:rPr>
                        <a:t>2</a:t>
                      </a:r>
                      <a:r>
                        <a:rPr lang="th-TH" sz="2800" dirty="0">
                          <a:effectLst/>
                        </a:rPr>
                        <a:t> </a:t>
                      </a:r>
                      <a:r>
                        <a:rPr lang="th-TH" sz="2800" dirty="0" smtClean="0">
                          <a:effectLst/>
                        </a:rPr>
                        <a:t>ข้าง</a:t>
                      </a:r>
                      <a:r>
                        <a:rPr lang="en-US" sz="2800" dirty="0" smtClean="0">
                          <a:effectLst/>
                        </a:rPr>
                        <a:t>-</a:t>
                      </a:r>
                      <a:r>
                        <a:rPr lang="th-TH" sz="2800" dirty="0" smtClean="0">
                          <a:effectLst/>
                        </a:rPr>
                        <a:t>หน้าอก</a:t>
                      </a:r>
                      <a:r>
                        <a:rPr lang="en-US" sz="2800" dirty="0" smtClean="0">
                          <a:effectLst/>
                        </a:rPr>
                        <a:t> </a:t>
                      </a:r>
                      <a:r>
                        <a:rPr lang="th-TH" sz="2800" dirty="0" smtClean="0">
                          <a:effectLst/>
                        </a:rPr>
                        <a:t>-</a:t>
                      </a:r>
                      <a:r>
                        <a:rPr lang="th-TH" sz="2800" dirty="0">
                          <a:effectLst/>
                        </a:rPr>
                        <a:t>ลำตัว-ท้อง-ขา ทั้ง </a:t>
                      </a:r>
                      <a:r>
                        <a:rPr lang="en-US" sz="2800" dirty="0">
                          <a:effectLst/>
                        </a:rPr>
                        <a:t>2</a:t>
                      </a:r>
                      <a:r>
                        <a:rPr lang="th-TH" sz="2800" dirty="0">
                          <a:effectLst/>
                        </a:rPr>
                        <a:t> ข้าง)</a:t>
                      </a:r>
                      <a:endParaRPr lang="en-US" sz="40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12296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</a:rPr>
                        <a:t>บวมเล็กน้อย  </a:t>
                      </a:r>
                      <a:r>
                        <a:rPr lang="en-US" sz="2800" dirty="0" smtClean="0">
                          <a:solidFill>
                            <a:srgbClr val="00FFFF"/>
                          </a:solidFill>
                          <a:effectLst/>
                        </a:rPr>
                        <a:t>:</a:t>
                      </a:r>
                      <a:r>
                        <a:rPr lang="en-US" sz="2800" baseline="0" dirty="0" smtClean="0">
                          <a:solidFill>
                            <a:srgbClr val="00FFFF"/>
                          </a:solidFill>
                          <a:effectLst/>
                        </a:rPr>
                        <a:t> </a:t>
                      </a:r>
                      <a:r>
                        <a:rPr lang="en-US" sz="2800" baseline="0" dirty="0" smtClean="0">
                          <a:effectLst/>
                        </a:rPr>
                        <a:t> </a:t>
                      </a:r>
                      <a:r>
                        <a:rPr lang="th-TH" sz="2800" dirty="0" smtClean="0">
                          <a:effectLst/>
                        </a:rPr>
                        <a:t>บาง</a:t>
                      </a:r>
                      <a:r>
                        <a:rPr lang="th-TH" sz="2800" dirty="0">
                          <a:effectLst/>
                        </a:rPr>
                        <a:t>แห่ง</a:t>
                      </a:r>
                      <a:r>
                        <a:rPr lang="en-US" sz="2000" dirty="0">
                          <a:effectLst/>
                        </a:rPr>
                        <a:t>;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smtClean="0">
                          <a:effectLst/>
                        </a:rPr>
                        <a:t>  </a:t>
                      </a:r>
                      <a:r>
                        <a:rPr lang="th-TH" sz="2800" dirty="0" smtClean="0">
                          <a:effectLst/>
                        </a:rPr>
                        <a:t>ระดับ </a:t>
                      </a:r>
                      <a:r>
                        <a:rPr lang="en-US" sz="2800" dirty="0">
                          <a:effectLst/>
                        </a:rPr>
                        <a:t>1</a:t>
                      </a:r>
                      <a:r>
                        <a:rPr lang="en-US" sz="2800" baseline="30000" dirty="0">
                          <a:effectLst/>
                        </a:rPr>
                        <a:t>+</a:t>
                      </a:r>
                      <a:r>
                        <a:rPr lang="en-US" sz="2800" dirty="0">
                          <a:effectLst/>
                        </a:rPr>
                        <a:t>- 2</a:t>
                      </a:r>
                      <a:r>
                        <a:rPr lang="en-US" sz="2800" baseline="30000" dirty="0">
                          <a:effectLst/>
                        </a:rPr>
                        <a:t>+</a:t>
                      </a:r>
                      <a:r>
                        <a:rPr lang="th-TH" sz="3200" baseline="30000" dirty="0">
                          <a:effectLst/>
                        </a:rPr>
                        <a:t> </a:t>
                      </a:r>
                      <a:r>
                        <a:rPr lang="th-TH" sz="3200" dirty="0">
                          <a:effectLst/>
                        </a:rPr>
                        <a:t>  </a:t>
                      </a:r>
                      <a:r>
                        <a:rPr lang="th-TH" sz="4000" dirty="0">
                          <a:effectLst/>
                        </a:rPr>
                        <a:t>(</a:t>
                      </a:r>
                      <a:r>
                        <a:rPr lang="th-TH" sz="2800" dirty="0">
                          <a:effectLst/>
                        </a:rPr>
                        <a:t>รอยบุ๋มลึก </a:t>
                      </a:r>
                      <a:r>
                        <a:rPr lang="en-US" sz="2800" dirty="0">
                          <a:effectLst/>
                        </a:rPr>
                        <a:t>2 </a:t>
                      </a:r>
                      <a:r>
                        <a:rPr lang="en-US" sz="2800" dirty="0" smtClean="0">
                          <a:effectLst/>
                        </a:rPr>
                        <a:t>- </a:t>
                      </a:r>
                      <a:r>
                        <a:rPr lang="en-US" sz="2800" dirty="0">
                          <a:effectLst/>
                        </a:rPr>
                        <a:t>4 </a:t>
                      </a:r>
                      <a:r>
                        <a:rPr lang="th-TH" sz="2800" dirty="0" err="1">
                          <a:effectLst/>
                        </a:rPr>
                        <a:t>มม</a:t>
                      </a:r>
                      <a:r>
                        <a:rPr lang="th-TH" sz="2800" dirty="0">
                          <a:effectLst/>
                        </a:rPr>
                        <a:t>.)</a:t>
                      </a:r>
                      <a:r>
                        <a:rPr lang="th-TH" sz="4000" dirty="0">
                          <a:effectLst/>
                        </a:rPr>
                        <a:t>   </a:t>
                      </a:r>
                      <a:endParaRPr lang="en-US" sz="40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11784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</a:rPr>
                        <a:t>บวมปานกลาง  </a:t>
                      </a:r>
                      <a:r>
                        <a:rPr lang="en-US" sz="3200" dirty="0" smtClean="0">
                          <a:solidFill>
                            <a:srgbClr val="00FFFF"/>
                          </a:solidFill>
                          <a:effectLst/>
                        </a:rPr>
                        <a:t>:</a:t>
                      </a:r>
                      <a:r>
                        <a:rPr lang="en-US" sz="3200" baseline="0" dirty="0" smtClean="0">
                          <a:effectLst/>
                        </a:rPr>
                        <a:t> </a:t>
                      </a:r>
                      <a:r>
                        <a:rPr lang="th-TH" sz="2800" dirty="0" smtClean="0">
                          <a:effectLst/>
                        </a:rPr>
                        <a:t>มือ</a:t>
                      </a:r>
                      <a:r>
                        <a:rPr lang="th-TH" sz="2800" dirty="0">
                          <a:effectLst/>
                        </a:rPr>
                        <a:t>-แขน  หรือ ขาทั้งสองข้าง</a:t>
                      </a:r>
                      <a:r>
                        <a:rPr lang="en-US" sz="2000" dirty="0">
                          <a:effectLst/>
                        </a:rPr>
                        <a:t>;</a:t>
                      </a:r>
                      <a:r>
                        <a:rPr lang="en-US" sz="2800" dirty="0">
                          <a:effectLst/>
                        </a:rPr>
                        <a:t>  </a:t>
                      </a:r>
                      <a:r>
                        <a:rPr lang="th-TH" sz="2800" dirty="0">
                          <a:effectLst/>
                        </a:rPr>
                        <a:t> ระดับ  </a:t>
                      </a:r>
                      <a:r>
                        <a:rPr lang="en-US" sz="2800" dirty="0">
                          <a:effectLst/>
                        </a:rPr>
                        <a:t>2</a:t>
                      </a:r>
                      <a:r>
                        <a:rPr lang="en-US" sz="2800" baseline="30000" dirty="0">
                          <a:effectLst/>
                        </a:rPr>
                        <a:t>+</a:t>
                      </a:r>
                      <a:r>
                        <a:rPr lang="en-US" sz="2800" dirty="0">
                          <a:effectLst/>
                        </a:rPr>
                        <a:t>- 3</a:t>
                      </a:r>
                      <a:r>
                        <a:rPr lang="en-US" sz="2800" baseline="30000" dirty="0">
                          <a:effectLst/>
                        </a:rPr>
                        <a:t>+</a:t>
                      </a:r>
                      <a:endParaRPr lang="en-US" sz="40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11784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dirty="0">
                          <a:effectLst/>
                        </a:rPr>
                        <a:t>บวมทั่วตัว</a:t>
                      </a:r>
                      <a:r>
                        <a:rPr lang="en-US" sz="3200" dirty="0">
                          <a:effectLst/>
                        </a:rPr>
                        <a:t>  </a:t>
                      </a:r>
                      <a:r>
                        <a:rPr lang="th-TH" sz="3600" dirty="0">
                          <a:effectLst/>
                        </a:rPr>
                        <a:t>  </a:t>
                      </a:r>
                      <a:r>
                        <a:rPr lang="en-US" sz="3600" dirty="0" smtClean="0">
                          <a:solidFill>
                            <a:srgbClr val="00FFFF"/>
                          </a:solidFill>
                          <a:effectLst/>
                        </a:rPr>
                        <a:t>: </a:t>
                      </a:r>
                      <a:r>
                        <a:rPr lang="en-US" sz="3200" dirty="0" smtClean="0">
                          <a:effectLst/>
                        </a:rPr>
                        <a:t>  </a:t>
                      </a:r>
                      <a:r>
                        <a:rPr lang="th-TH" sz="2800" dirty="0">
                          <a:effectLst/>
                        </a:rPr>
                        <a:t>ระดับ  </a:t>
                      </a:r>
                      <a:r>
                        <a:rPr lang="en-US" sz="2800" dirty="0">
                          <a:effectLst/>
                        </a:rPr>
                        <a:t>3</a:t>
                      </a:r>
                      <a:r>
                        <a:rPr lang="en-US" sz="2800" baseline="30000" dirty="0">
                          <a:effectLst/>
                        </a:rPr>
                        <a:t>+</a:t>
                      </a:r>
                      <a:r>
                        <a:rPr lang="en-US" sz="2800" dirty="0">
                          <a:effectLst/>
                        </a:rPr>
                        <a:t>- 4</a:t>
                      </a:r>
                      <a:r>
                        <a:rPr lang="en-US" sz="2800" baseline="30000" dirty="0">
                          <a:effectLst/>
                        </a:rPr>
                        <a:t>+</a:t>
                      </a:r>
                      <a:r>
                        <a:rPr lang="th-TH" sz="3200" dirty="0">
                          <a:effectLst/>
                        </a:rPr>
                        <a:t>  </a:t>
                      </a:r>
                      <a:r>
                        <a:rPr lang="en-US" sz="3200" dirty="0" smtClean="0">
                          <a:effectLst/>
                        </a:rPr>
                        <a:t> </a:t>
                      </a:r>
                      <a:r>
                        <a:rPr lang="th-TH" sz="3600" dirty="0" smtClean="0">
                          <a:effectLst/>
                        </a:rPr>
                        <a:t>(</a:t>
                      </a:r>
                      <a:r>
                        <a:rPr lang="th-TH" sz="3600" dirty="0">
                          <a:effectLst/>
                        </a:rPr>
                        <a:t>รอยบุ๋มลึก </a:t>
                      </a:r>
                      <a:r>
                        <a:rPr lang="en-US" sz="2800" dirty="0">
                          <a:effectLst/>
                        </a:rPr>
                        <a:t>6 </a:t>
                      </a:r>
                      <a:r>
                        <a:rPr lang="en-US" sz="2800" dirty="0" smtClean="0">
                          <a:effectLst/>
                        </a:rPr>
                        <a:t>- </a:t>
                      </a:r>
                      <a:r>
                        <a:rPr lang="en-US" sz="2800" dirty="0">
                          <a:effectLst/>
                        </a:rPr>
                        <a:t>8 </a:t>
                      </a:r>
                      <a:r>
                        <a:rPr lang="th-TH" sz="3600" dirty="0" err="1">
                          <a:effectLst/>
                        </a:rPr>
                        <a:t>มม</a:t>
                      </a:r>
                      <a:r>
                        <a:rPr lang="th-TH" sz="3600" dirty="0">
                          <a:effectLst/>
                        </a:rPr>
                        <a:t>.)</a:t>
                      </a:r>
                      <a:endParaRPr lang="en-US" sz="40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35102" y="44624"/>
            <a:ext cx="8473795" cy="9233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3.  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ภาวะ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th-TH" sz="44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บวมน้ำ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( Fluid accumulation </a:t>
            </a:r>
            <a:r>
              <a:rPr kumimoji="0" lang="th-TH" sz="5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: 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edema)</a:t>
            </a:r>
            <a:endParaRPr kumimoji="0" lang="en-US" sz="6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835696" y="764704"/>
            <a:ext cx="1008112" cy="0"/>
          </a:xfrm>
          <a:prstGeom prst="line">
            <a:avLst/>
          </a:prstGeom>
          <a:ln w="7620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013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88913"/>
            <a:ext cx="6697662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5" name="Picture 2" descr="https://encrypted-tbn2.gstatic.com/images?q=tbn:ANd9GcSSrFplNBkjhYWGFf-u0AfFkYvfsRZUNZ3oTU62VnGm9fk5oNq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4076700"/>
            <a:ext cx="2736850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4076700"/>
            <a:ext cx="2879725" cy="249555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860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D:\รูป\รูปผู้ป่วย 55\IMG_2075.JPG"/>
          <p:cNvPicPr>
            <a:picLocks noChangeAspect="1" noChangeArrowheads="1"/>
          </p:cNvPicPr>
          <p:nvPr/>
        </p:nvPicPr>
        <p:blipFill>
          <a:blip r:embed="rId2" cstate="print">
            <a:lum bright="29000"/>
          </a:blip>
          <a:srcRect t="22781"/>
          <a:stretch>
            <a:fillRect/>
          </a:stretch>
        </p:blipFill>
        <p:spPr bwMode="auto">
          <a:xfrm>
            <a:off x="971600" y="2368532"/>
            <a:ext cx="3600399" cy="2376920"/>
          </a:xfrm>
          <a:prstGeom prst="rect">
            <a:avLst/>
          </a:prstGeom>
          <a:noFill/>
          <a:ln>
            <a:solidFill>
              <a:srgbClr val="99CCFF"/>
            </a:solidFill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lum bright="32000"/>
          </a:blip>
          <a:srcRect/>
          <a:stretch>
            <a:fillRect/>
          </a:stretch>
        </p:blipFill>
        <p:spPr bwMode="auto">
          <a:xfrm>
            <a:off x="5220072" y="1668760"/>
            <a:ext cx="2925731" cy="39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610929" y="1916832"/>
            <a:ext cx="337335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 flipH="1">
            <a:off x="1043608" y="2636912"/>
            <a:ext cx="28803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6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lum bright="32000"/>
          </a:blip>
          <a:srcRect/>
          <a:stretch>
            <a:fillRect/>
          </a:stretch>
        </p:blipFill>
        <p:spPr bwMode="auto">
          <a:xfrm>
            <a:off x="4965670" y="1643050"/>
            <a:ext cx="3810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>
            <a:lum bright="32000"/>
          </a:blip>
          <a:srcRect/>
          <a:stretch>
            <a:fillRect/>
          </a:stretch>
        </p:blipFill>
        <p:spPr bwMode="auto">
          <a:xfrm>
            <a:off x="357158" y="1656742"/>
            <a:ext cx="3810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483768" y="476672"/>
            <a:ext cx="3874779" cy="923330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th-TH" sz="5400" b="1" dirty="0" smtClean="0">
                <a:solidFill>
                  <a:schemeClr val="bg1"/>
                </a:solidFill>
              </a:rPr>
              <a:t>ประเมินภาวะบวม</a:t>
            </a:r>
            <a:endParaRPr lang="th-TH" sz="5400" b="1" dirty="0">
              <a:solidFill>
                <a:schemeClr val="bg1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2211502" y="1916832"/>
            <a:ext cx="365626" cy="28803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02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52600"/>
            <a:ext cx="7924800" cy="3620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32-Point Star 6"/>
          <p:cNvSpPr/>
          <p:nvPr/>
        </p:nvSpPr>
        <p:spPr>
          <a:xfrm>
            <a:off x="1092696" y="108992"/>
            <a:ext cx="7079704" cy="1447800"/>
          </a:xfrm>
          <a:prstGeom prst="star3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FF"/>
              </a:solidFill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503040" y="261392"/>
            <a:ext cx="6165304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การตรวจ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 </a:t>
            </a:r>
            <a:r>
              <a:rPr kumimoji="0" lang="th-TH" sz="32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ประเมิน</a:t>
            </a:r>
            <a:r>
              <a:rPr kumimoji="0" lang="en-US" sz="3200" b="1" i="0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- </a:t>
            </a:r>
            <a:r>
              <a:rPr kumimoji="0" lang="th-TH" sz="32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คัดกรอง</a:t>
            </a:r>
            <a:r>
              <a:rPr kumimoji="0" lang="en-US" sz="3200" b="1" i="0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ภาวะ</a:t>
            </a:r>
            <a:r>
              <a:rPr kumimoji="0" lang="th-TH" sz="32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ทุพ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โภชนาการ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         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ตามแนว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  </a:t>
            </a:r>
            <a:r>
              <a:rPr kumimoji="0" lang="th-TH" sz="32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ความคิดใหม่</a:t>
            </a:r>
            <a:r>
              <a:rPr kumimoji="0" lang="en-US" sz="3200" b="1" i="0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 </a:t>
            </a:r>
            <a:r>
              <a:rPr kumimoji="0" lang="en-US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(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NT-2013</a:t>
            </a:r>
            <a:r>
              <a:rPr kumimoji="0" lang="en-US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Narrow" pitchFamily="34" charset="0"/>
                <a:ea typeface="Arial" pitchFamily="34" charset="0"/>
                <a:cs typeface="Cordia New" pitchFamily="34" charset="-34"/>
              </a:rPr>
              <a:t>)</a:t>
            </a:r>
            <a:endParaRPr kumimoji="0" lang="en-US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96280" y="5517232"/>
            <a:ext cx="7736160" cy="36933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1800" b="1" dirty="0" smtClean="0">
                <a:solidFill>
                  <a:srgbClr val="008000"/>
                </a:solidFill>
              </a:rPr>
              <a:t> ASPEN</a:t>
            </a:r>
            <a:r>
              <a:rPr lang="en-US" sz="1800" dirty="0" smtClean="0">
                <a:solidFill>
                  <a:srgbClr val="008000"/>
                </a:solidFill>
              </a:rPr>
              <a:t> ,  </a:t>
            </a:r>
            <a:r>
              <a:rPr lang="en-US" sz="1800" b="1" dirty="0" smtClean="0">
                <a:solidFill>
                  <a:srgbClr val="9900CC"/>
                </a:solidFill>
              </a:rPr>
              <a:t>European Society </a:t>
            </a:r>
            <a:r>
              <a:rPr lang="en-US" sz="1800" b="1" dirty="0">
                <a:solidFill>
                  <a:srgbClr val="9900CC"/>
                </a:solidFill>
              </a:rPr>
              <a:t>for Clinical Nutrition and </a:t>
            </a:r>
            <a:r>
              <a:rPr lang="en-US" sz="1800" b="1" dirty="0" smtClean="0">
                <a:solidFill>
                  <a:srgbClr val="9900CC"/>
                </a:solidFill>
              </a:rPr>
              <a:t>Metabolism </a:t>
            </a:r>
            <a:r>
              <a:rPr lang="en-US" sz="1800" dirty="0" smtClean="0">
                <a:solidFill>
                  <a:srgbClr val="008000"/>
                </a:solidFill>
              </a:rPr>
              <a:t>, </a:t>
            </a:r>
            <a:r>
              <a:rPr lang="en-US" sz="1800" b="1" dirty="0" smtClean="0">
                <a:solidFill>
                  <a:srgbClr val="0000FF"/>
                </a:solidFill>
              </a:rPr>
              <a:t>the Academy</a:t>
            </a:r>
            <a:r>
              <a:rPr lang="en-US" sz="1800" dirty="0" smtClean="0">
                <a:solidFill>
                  <a:srgbClr val="0000FF"/>
                </a:solidFill>
              </a:rPr>
              <a:t>                                </a:t>
            </a:r>
            <a:endParaRPr lang="en-US" sz="1800" dirty="0">
              <a:solidFill>
                <a:srgbClr val="0000FF"/>
              </a:solidFill>
            </a:endParaRPr>
          </a:p>
        </p:txBody>
      </p:sp>
      <p:pic>
        <p:nvPicPr>
          <p:cNvPr id="6" name="Picture 10" descr="images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34144"/>
            <a:ext cx="824600" cy="93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anidr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2" y="332656"/>
            <a:ext cx="856884" cy="91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382624" y="6021288"/>
            <a:ext cx="8437848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 smtClean="0">
                <a:solidFill>
                  <a:srgbClr val="663300"/>
                </a:solidFill>
              </a:rPr>
              <a:t>               The </a:t>
            </a:r>
            <a:r>
              <a:rPr lang="en-US" sz="1800" dirty="0">
                <a:solidFill>
                  <a:srgbClr val="663300"/>
                </a:solidFill>
              </a:rPr>
              <a:t>definitions </a:t>
            </a:r>
            <a:r>
              <a:rPr lang="en-US" sz="1800" i="1" dirty="0">
                <a:solidFill>
                  <a:srgbClr val="663300"/>
                </a:solidFill>
              </a:rPr>
              <a:t>and </a:t>
            </a:r>
            <a:r>
              <a:rPr lang="en-US" sz="1800" dirty="0">
                <a:solidFill>
                  <a:srgbClr val="663300"/>
                </a:solidFill>
              </a:rPr>
              <a:t>characteristics of malnutrition have </a:t>
            </a:r>
            <a:r>
              <a:rPr lang="en-US" sz="1800" dirty="0" smtClean="0">
                <a:solidFill>
                  <a:srgbClr val="663300"/>
                </a:solidFill>
              </a:rPr>
              <a:t>been </a:t>
            </a:r>
            <a:r>
              <a:rPr lang="en-US" sz="1800" dirty="0">
                <a:solidFill>
                  <a:srgbClr val="663300"/>
                </a:solidFill>
              </a:rPr>
              <a:t>accepted by </a:t>
            </a:r>
            <a:endParaRPr lang="en-US" sz="1800" dirty="0" smtClean="0">
              <a:solidFill>
                <a:srgbClr val="663300"/>
              </a:solidFill>
            </a:endParaRPr>
          </a:p>
          <a:p>
            <a:r>
              <a:rPr lang="en-US" sz="1800" b="1" dirty="0" smtClean="0">
                <a:solidFill>
                  <a:srgbClr val="663300"/>
                </a:solidFill>
              </a:rPr>
              <a:t>  Academy’s </a:t>
            </a:r>
            <a:r>
              <a:rPr lang="en-US" sz="1800" b="1" dirty="0">
                <a:solidFill>
                  <a:srgbClr val="663300"/>
                </a:solidFill>
              </a:rPr>
              <a:t>Oncology </a:t>
            </a:r>
            <a:r>
              <a:rPr lang="en-US" sz="1800" b="1" dirty="0" err="1" smtClean="0">
                <a:solidFill>
                  <a:srgbClr val="663300"/>
                </a:solidFill>
              </a:rPr>
              <a:t>Nutr</a:t>
            </a:r>
            <a:r>
              <a:rPr lang="en-US" sz="1800" b="1" dirty="0" smtClean="0">
                <a:solidFill>
                  <a:srgbClr val="663300"/>
                </a:solidFill>
              </a:rPr>
              <a:t>. </a:t>
            </a:r>
            <a:r>
              <a:rPr lang="en-US" sz="1800" b="1" dirty="0">
                <a:solidFill>
                  <a:srgbClr val="663300"/>
                </a:solidFill>
              </a:rPr>
              <a:t>Evidence Analysis Library Work </a:t>
            </a:r>
            <a:r>
              <a:rPr lang="en-US" sz="1800" b="1" dirty="0" smtClean="0">
                <a:solidFill>
                  <a:srgbClr val="663300"/>
                </a:solidFill>
              </a:rPr>
              <a:t>Group.  </a:t>
            </a:r>
            <a:r>
              <a:rPr lang="en-US" sz="1200" b="1" dirty="0" smtClean="0">
                <a:solidFill>
                  <a:srgbClr val="663300"/>
                </a:solidFill>
              </a:rPr>
              <a:t>(</a:t>
            </a:r>
            <a:r>
              <a:rPr lang="en-US" sz="1200" b="1" dirty="0" err="1" smtClean="0">
                <a:solidFill>
                  <a:srgbClr val="663300"/>
                </a:solidFill>
              </a:rPr>
              <a:t>Nutr</a:t>
            </a:r>
            <a:r>
              <a:rPr lang="en-US" sz="1200" b="1" dirty="0" smtClean="0">
                <a:solidFill>
                  <a:srgbClr val="663300"/>
                </a:solidFill>
              </a:rPr>
              <a:t>. </a:t>
            </a:r>
            <a:r>
              <a:rPr lang="en-US" sz="1200" b="1" dirty="0">
                <a:solidFill>
                  <a:srgbClr val="663300"/>
                </a:solidFill>
              </a:rPr>
              <a:t>in Cancer Care (PDQ</a:t>
            </a:r>
            <a:r>
              <a:rPr lang="en-US" sz="1200" b="1" dirty="0" smtClean="0">
                <a:solidFill>
                  <a:srgbClr val="663300"/>
                </a:solidFill>
              </a:rPr>
              <a:t>®)                </a:t>
            </a:r>
            <a:endParaRPr lang="en-US" sz="1600" b="1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294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937140"/>
              </p:ext>
            </p:extLst>
          </p:nvPr>
        </p:nvGraphicFramePr>
        <p:xfrm>
          <a:off x="323526" y="116632"/>
          <a:ext cx="8496945" cy="15121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96919"/>
                <a:gridCol w="450800"/>
                <a:gridCol w="449213"/>
                <a:gridCol w="450800"/>
                <a:gridCol w="449213"/>
              </a:tblGrid>
              <a:tr h="1512168">
                <a:tc>
                  <a:txBody>
                    <a:bodyPr/>
                    <a:lstStyle/>
                    <a:p>
                      <a:pPr marL="514350" marR="0" indent="-514350"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 startAt="4"/>
                      </a:pPr>
                      <a:r>
                        <a:rPr lang="th-TH" sz="4000" dirty="0" smtClean="0">
                          <a:effectLst/>
                        </a:rPr>
                        <a:t>ระดับ</a:t>
                      </a:r>
                      <a:r>
                        <a:rPr lang="th-TH" sz="4000" dirty="0">
                          <a:effectLst/>
                        </a:rPr>
                        <a:t>การสูญเสีย </a:t>
                      </a:r>
                      <a:r>
                        <a:rPr lang="th-TH" sz="4000" u="sng" dirty="0">
                          <a:effectLst/>
                        </a:rPr>
                        <a:t>มวล</a:t>
                      </a:r>
                      <a:r>
                        <a:rPr lang="th-TH" sz="4000" dirty="0">
                          <a:effectLst/>
                        </a:rPr>
                        <a:t>  </a:t>
                      </a:r>
                      <a:r>
                        <a:rPr lang="th-TH" sz="4000" u="sng" dirty="0">
                          <a:effectLst/>
                        </a:rPr>
                        <a:t>ไขมัน</a:t>
                      </a:r>
                      <a:r>
                        <a:rPr lang="th-TH" sz="4000" dirty="0">
                          <a:effectLst/>
                        </a:rPr>
                        <a:t>  </a:t>
                      </a:r>
                      <a:r>
                        <a:rPr lang="en-US" sz="4000" dirty="0" smtClean="0">
                          <a:effectLst/>
                        </a:rPr>
                        <a:t>                       </a:t>
                      </a:r>
                      <a:r>
                        <a:rPr lang="th-TH" sz="4000" dirty="0" smtClean="0">
                          <a:effectLst/>
                        </a:rPr>
                        <a:t>  </a:t>
                      </a:r>
                    </a:p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4000" dirty="0" smtClean="0">
                          <a:effectLst/>
                        </a:rPr>
                        <a:t>      </a:t>
                      </a:r>
                      <a:r>
                        <a:rPr lang="en-US" sz="3200" dirty="0" smtClean="0">
                          <a:effectLst/>
                        </a:rPr>
                        <a:t>(</a:t>
                      </a:r>
                      <a:r>
                        <a:rPr lang="en-US" sz="3200" dirty="0">
                          <a:effectLst/>
                        </a:rPr>
                        <a:t>Body fat loss)</a:t>
                      </a:r>
                      <a:r>
                        <a:rPr lang="th-TH" sz="2400" dirty="0">
                          <a:effectLst/>
                        </a:rPr>
                        <a:t> </a:t>
                      </a:r>
                      <a:r>
                        <a:rPr lang="en-US" sz="2800" dirty="0" smtClean="0">
                          <a:effectLst/>
                        </a:rPr>
                        <a:t> </a:t>
                      </a:r>
                      <a:r>
                        <a:rPr lang="th-TH" sz="4000" dirty="0" smtClean="0">
                          <a:effectLst/>
                        </a:rPr>
                        <a:t>ประเมิน</a:t>
                      </a:r>
                      <a:r>
                        <a:rPr lang="en-US" sz="4000" dirty="0" smtClean="0">
                          <a:effectLst/>
                        </a:rPr>
                        <a:t> </a:t>
                      </a:r>
                      <a:r>
                        <a:rPr lang="th-TH" sz="4000" u="sng" dirty="0" smtClean="0">
                          <a:effectLst/>
                        </a:rPr>
                        <a:t>เฉลี่ย</a:t>
                      </a:r>
                      <a:r>
                        <a:rPr lang="en-US" sz="4000" u="none" dirty="0" smtClean="0">
                          <a:effectLst/>
                        </a:rPr>
                        <a:t> </a:t>
                      </a:r>
                      <a:r>
                        <a:rPr lang="th-TH" sz="4000" dirty="0" smtClean="0">
                          <a:effectLst/>
                        </a:rPr>
                        <a:t>ทั่วตัว</a:t>
                      </a:r>
                      <a:endParaRPr lang="en-US" sz="54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800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66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800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66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800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66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800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66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3528" y="1598023"/>
            <a:ext cx="8501045" cy="584775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0 =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ปกติ , 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1 =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มีไขมันน้อย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,    2 =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มีไขมันน้อยมาก  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,   3 =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หนังหุ้มกระดูก</a:t>
            </a:r>
            <a:endParaRPr kumimoji="0" lang="th-TH" sz="4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17673" y="188640"/>
            <a:ext cx="870751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h-TH" sz="2400" b="1" dirty="0" smtClean="0"/>
              <a:t>คะแนน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78545"/>
              </p:ext>
            </p:extLst>
          </p:nvPr>
        </p:nvGraphicFramePr>
        <p:xfrm>
          <a:off x="323528" y="2276872"/>
          <a:ext cx="8568954" cy="17281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52316"/>
                <a:gridCol w="454960"/>
                <a:gridCol w="453359"/>
                <a:gridCol w="454960"/>
                <a:gridCol w="453359"/>
              </a:tblGrid>
              <a:tr h="172819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5</a:t>
                      </a:r>
                      <a:r>
                        <a:rPr lang="th-TH" sz="4000" dirty="0">
                          <a:effectLst/>
                        </a:rPr>
                        <a:t>.</a:t>
                      </a:r>
                      <a:r>
                        <a:rPr lang="th-TH" sz="3200" dirty="0">
                          <a:effectLst/>
                        </a:rPr>
                        <a:t> </a:t>
                      </a:r>
                      <a:r>
                        <a:rPr lang="th-TH" sz="4800" dirty="0">
                          <a:effectLst/>
                        </a:rPr>
                        <a:t>ระดับการสูญเสีย </a:t>
                      </a:r>
                      <a:r>
                        <a:rPr lang="th-TH" sz="4800" u="sng" dirty="0">
                          <a:effectLst/>
                        </a:rPr>
                        <a:t>มวล</a:t>
                      </a:r>
                      <a:r>
                        <a:rPr lang="th-TH" sz="4800" dirty="0">
                          <a:effectLst/>
                        </a:rPr>
                        <a:t> กล้ามเนื้อ </a:t>
                      </a:r>
                      <a:endParaRPr lang="en-US" sz="40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effectLst/>
                        </a:rPr>
                        <a:t>     </a:t>
                      </a:r>
                      <a:r>
                        <a:rPr lang="th-TH" sz="3600" dirty="0" smtClean="0">
                          <a:effectLst/>
                        </a:rPr>
                        <a:t>  </a:t>
                      </a:r>
                      <a:r>
                        <a:rPr lang="en-US" sz="3200" dirty="0" smtClean="0">
                          <a:effectLst/>
                        </a:rPr>
                        <a:t>(</a:t>
                      </a:r>
                      <a:r>
                        <a:rPr lang="en-US" sz="3200" dirty="0">
                          <a:effectLst/>
                        </a:rPr>
                        <a:t>Muscle </a:t>
                      </a:r>
                      <a:r>
                        <a:rPr lang="en-US" sz="3200" dirty="0" smtClean="0">
                          <a:effectLst/>
                        </a:rPr>
                        <a:t>mass loss</a:t>
                      </a:r>
                      <a:r>
                        <a:rPr lang="en-US" sz="3200" dirty="0">
                          <a:effectLst/>
                        </a:rPr>
                        <a:t>) </a:t>
                      </a:r>
                      <a:r>
                        <a:rPr lang="th-TH" sz="3600" dirty="0">
                          <a:effectLst/>
                        </a:rPr>
                        <a:t>ประเมินเ</a:t>
                      </a:r>
                      <a:r>
                        <a:rPr lang="th-TH" sz="3600" u="sng" dirty="0">
                          <a:effectLst/>
                        </a:rPr>
                        <a:t>ฉลี่ย</a:t>
                      </a:r>
                      <a:r>
                        <a:rPr lang="th-TH" sz="3600" dirty="0" smtClean="0">
                          <a:effectLst/>
                        </a:rPr>
                        <a:t>ทั่วตัว        </a:t>
                      </a:r>
                      <a:endParaRPr lang="en-US" sz="4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5400" b="1" dirty="0">
                          <a:solidFill>
                            <a:srgbClr val="00FFFF"/>
                          </a:solidFill>
                          <a:effectLst/>
                        </a:rPr>
                        <a:t>0</a:t>
                      </a:r>
                      <a:endParaRPr lang="en-US" sz="7200" b="1" dirty="0">
                        <a:solidFill>
                          <a:srgbClr val="00FFFF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5400" b="1" dirty="0">
                          <a:solidFill>
                            <a:srgbClr val="00FFFF"/>
                          </a:solidFill>
                          <a:effectLst/>
                        </a:rPr>
                        <a:t>1</a:t>
                      </a:r>
                      <a:endParaRPr lang="en-US" sz="7200" b="1" dirty="0">
                        <a:solidFill>
                          <a:srgbClr val="00FFFF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5400" b="1" dirty="0">
                          <a:solidFill>
                            <a:srgbClr val="00FFFF"/>
                          </a:solidFill>
                          <a:effectLst/>
                        </a:rPr>
                        <a:t>2</a:t>
                      </a:r>
                      <a:endParaRPr lang="en-US" sz="7200" b="1" dirty="0">
                        <a:solidFill>
                          <a:srgbClr val="00FFFF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5400" b="1" dirty="0">
                          <a:solidFill>
                            <a:srgbClr val="00FFFF"/>
                          </a:solidFill>
                          <a:effectLst/>
                        </a:rPr>
                        <a:t>3</a:t>
                      </a:r>
                      <a:endParaRPr lang="en-US" sz="7200" b="1" dirty="0">
                        <a:solidFill>
                          <a:srgbClr val="00FFFF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9900CC"/>
                    </a:solidFill>
                  </a:tcPr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55939" y="4005063"/>
            <a:ext cx="8536541" cy="584775"/>
          </a:xfrm>
          <a:prstGeom prst="rect">
            <a:avLst/>
          </a:prstGeom>
          <a:solidFill>
            <a:srgbClr val="CC00FF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    0 =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ปกติ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,   1 =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กล้ามเนื้อน้อยลง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,   2 =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กล้ามเนื้อลีบ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,   3 =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หนังหุ้มกระดูก</a:t>
            </a:r>
            <a:endParaRPr kumimoji="0" lang="th-TH" sz="4800" b="1" i="0" u="none" strike="noStrike" cap="none" normalizeH="0" baseline="0" dirty="0" smtClean="0">
              <a:ln>
                <a:noFill/>
              </a:ln>
              <a:solidFill>
                <a:srgbClr val="00FF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24328" y="2348880"/>
            <a:ext cx="870751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h-TH" sz="2400" b="1" dirty="0" smtClean="0"/>
              <a:t>คะแนน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75014"/>
              </p:ext>
            </p:extLst>
          </p:nvPr>
        </p:nvGraphicFramePr>
        <p:xfrm>
          <a:off x="251520" y="4725144"/>
          <a:ext cx="8676455" cy="15841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38403"/>
                <a:gridCol w="460324"/>
                <a:gridCol w="458702"/>
                <a:gridCol w="460324"/>
                <a:gridCol w="458702"/>
              </a:tblGrid>
              <a:tr h="158417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rgbClr val="0000FF"/>
                          </a:solidFill>
                          <a:effectLst/>
                        </a:rPr>
                        <a:t>6</a:t>
                      </a:r>
                      <a:r>
                        <a:rPr lang="th-TH" sz="4400" dirty="0">
                          <a:solidFill>
                            <a:srgbClr val="0000FF"/>
                          </a:solidFill>
                          <a:effectLst/>
                        </a:rPr>
                        <a:t>.  </a:t>
                      </a:r>
                      <a:r>
                        <a:rPr lang="th-TH" sz="4400" u="sng" dirty="0">
                          <a:solidFill>
                            <a:srgbClr val="0000FF"/>
                          </a:solidFill>
                          <a:effectLst/>
                        </a:rPr>
                        <a:t>สมรรถภาพ</a:t>
                      </a:r>
                      <a:r>
                        <a:rPr lang="th-TH" sz="4400" dirty="0">
                          <a:solidFill>
                            <a:srgbClr val="0000FF"/>
                          </a:solidFill>
                          <a:effectLst/>
                        </a:rPr>
                        <a:t>  </a:t>
                      </a:r>
                      <a:r>
                        <a:rPr lang="th-TH" sz="4400" u="sng" dirty="0">
                          <a:solidFill>
                            <a:srgbClr val="0000FF"/>
                          </a:solidFill>
                          <a:effectLst/>
                        </a:rPr>
                        <a:t>กล้ามเนื้อ</a:t>
                      </a:r>
                      <a:r>
                        <a:rPr lang="th-TH" sz="4400" dirty="0">
                          <a:solidFill>
                            <a:srgbClr val="0000FF"/>
                          </a:solidFill>
                          <a:effectLst/>
                        </a:rPr>
                        <a:t>      </a:t>
                      </a:r>
                      <a:r>
                        <a:rPr lang="th-TH" sz="4400" dirty="0" smtClean="0">
                          <a:solidFill>
                            <a:srgbClr val="0000FF"/>
                          </a:solidFill>
                          <a:effectLst/>
                        </a:rPr>
                        <a:t>                        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400" dirty="0" smtClean="0">
                          <a:solidFill>
                            <a:srgbClr val="0000FF"/>
                          </a:solidFill>
                          <a:effectLst/>
                        </a:rPr>
                        <a:t>     (</a:t>
                      </a:r>
                      <a:r>
                        <a:rPr lang="en-US" sz="3600" dirty="0" smtClean="0">
                          <a:solidFill>
                            <a:srgbClr val="0000FF"/>
                          </a:solidFill>
                          <a:effectLst/>
                        </a:rPr>
                        <a:t>M.</a:t>
                      </a:r>
                      <a:r>
                        <a:rPr lang="en-US" sz="3600" baseline="0" dirty="0" smtClean="0">
                          <a:solidFill>
                            <a:srgbClr val="0000FF"/>
                          </a:solidFill>
                          <a:effectLst/>
                        </a:rPr>
                        <a:t> strength</a:t>
                      </a:r>
                      <a:r>
                        <a:rPr lang="th-TH" sz="4400" baseline="0" dirty="0" smtClean="0">
                          <a:solidFill>
                            <a:srgbClr val="0000FF"/>
                          </a:solidFill>
                          <a:effectLst/>
                        </a:rPr>
                        <a:t>) </a:t>
                      </a:r>
                      <a:r>
                        <a:rPr lang="th-TH" sz="4400" dirty="0" smtClean="0">
                          <a:solidFill>
                            <a:srgbClr val="0000FF"/>
                          </a:solidFill>
                          <a:effectLst/>
                        </a:rPr>
                        <a:t>ประเมิน</a:t>
                      </a:r>
                      <a:r>
                        <a:rPr lang="en-US" sz="4400" dirty="0" smtClean="0">
                          <a:solidFill>
                            <a:srgbClr val="0000FF"/>
                          </a:solidFill>
                          <a:effectLst/>
                        </a:rPr>
                        <a:t> </a:t>
                      </a:r>
                      <a:r>
                        <a:rPr lang="th-TH" sz="4400" u="sng" dirty="0" smtClean="0">
                          <a:solidFill>
                            <a:srgbClr val="0000FF"/>
                          </a:solidFill>
                          <a:effectLst/>
                        </a:rPr>
                        <a:t>เฉลี่ย</a:t>
                      </a:r>
                      <a:r>
                        <a:rPr lang="th-TH" sz="4400" u="none" dirty="0" smtClean="0">
                          <a:solidFill>
                            <a:srgbClr val="0000FF"/>
                          </a:solidFill>
                          <a:effectLst/>
                        </a:rPr>
                        <a:t> </a:t>
                      </a:r>
                      <a:r>
                        <a:rPr lang="th-TH" sz="4400" dirty="0" smtClean="0">
                          <a:solidFill>
                            <a:srgbClr val="0000FF"/>
                          </a:solidFill>
                          <a:effectLst/>
                        </a:rPr>
                        <a:t>ทั่วตัว   </a:t>
                      </a:r>
                      <a:endParaRPr lang="en-US" sz="6000" dirty="0">
                        <a:solidFill>
                          <a:srgbClr val="0000FF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5400" b="1" dirty="0" smtClean="0">
                          <a:solidFill>
                            <a:srgbClr val="0000FF"/>
                          </a:solidFill>
                          <a:effectLst/>
                        </a:rPr>
                        <a:t>0</a:t>
                      </a:r>
                      <a:endParaRPr lang="en-US" sz="7200" b="1" dirty="0">
                        <a:solidFill>
                          <a:srgbClr val="0000FF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5400" b="1" dirty="0">
                          <a:solidFill>
                            <a:srgbClr val="0000FF"/>
                          </a:solidFill>
                          <a:effectLst/>
                        </a:rPr>
                        <a:t>1</a:t>
                      </a:r>
                      <a:endParaRPr lang="en-US" sz="7200" b="1" dirty="0">
                        <a:solidFill>
                          <a:srgbClr val="0000FF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5400" b="1" dirty="0">
                          <a:solidFill>
                            <a:srgbClr val="0000FF"/>
                          </a:solidFill>
                          <a:effectLst/>
                        </a:rPr>
                        <a:t>2</a:t>
                      </a:r>
                      <a:endParaRPr lang="en-US" sz="7200" b="1" dirty="0">
                        <a:solidFill>
                          <a:srgbClr val="0000FF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5400" b="1" dirty="0" smtClean="0">
                          <a:solidFill>
                            <a:srgbClr val="0000FF"/>
                          </a:solidFill>
                          <a:effectLst/>
                        </a:rPr>
                        <a:t>3</a:t>
                      </a:r>
                      <a:endParaRPr lang="en-US" sz="7200" b="1" dirty="0">
                        <a:solidFill>
                          <a:srgbClr val="0000FF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51520" y="6165304"/>
            <a:ext cx="8640960" cy="584775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0 =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ระดับ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4-5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(strong)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,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1=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ระดับ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2-3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, 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2 =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ระดับ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1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,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3 =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ระดับ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0 (no strength)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3563888" y="764704"/>
            <a:ext cx="792088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499992" y="764704"/>
            <a:ext cx="792088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995936" y="3068960"/>
            <a:ext cx="792088" cy="0"/>
          </a:xfrm>
          <a:prstGeom prst="line">
            <a:avLst/>
          </a:prstGeom>
          <a:ln w="5715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986536" y="3068960"/>
            <a:ext cx="1673696" cy="0"/>
          </a:xfrm>
          <a:prstGeom prst="line">
            <a:avLst/>
          </a:prstGeom>
          <a:ln w="5715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971600" y="5373216"/>
            <a:ext cx="187220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114328" y="5373216"/>
            <a:ext cx="150988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596336" y="4797152"/>
            <a:ext cx="870751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h-TH" sz="2400" b="1" dirty="0" smtClean="0"/>
              <a:t>คะแนน</a:t>
            </a:r>
          </a:p>
        </p:txBody>
      </p:sp>
    </p:spTree>
    <p:extLst>
      <p:ext uri="{BB962C8B-B14F-4D97-AF65-F5344CB8AC3E}">
        <p14:creationId xmlns:p14="http://schemas.microsoft.com/office/powerpoint/2010/main" val="376619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NT 2013 new concencus\รูป นิตย์ พวงสุด 9-2\IMG_4155.JPG"/>
          <p:cNvPicPr>
            <a:picLocks noChangeAspect="1" noChangeArrowheads="1"/>
          </p:cNvPicPr>
          <p:nvPr/>
        </p:nvPicPr>
        <p:blipFill>
          <a:blip r:embed="rId2" cstate="print">
            <a:lum bright="18000" contrast="7000"/>
          </a:blip>
          <a:srcRect l="28185" r="9963"/>
          <a:stretch>
            <a:fillRect/>
          </a:stretch>
        </p:blipFill>
        <p:spPr bwMode="auto">
          <a:xfrm>
            <a:off x="388878" y="1828800"/>
            <a:ext cx="2278122" cy="4932784"/>
          </a:xfrm>
          <a:prstGeom prst="rect">
            <a:avLst/>
          </a:prstGeom>
          <a:noFill/>
        </p:spPr>
      </p:pic>
      <p:pic>
        <p:nvPicPr>
          <p:cNvPr id="1027" name="Picture 3" descr="D:\BNT 2013 new concencus\รูป นิตย์ พวงสุด 9-2\IMG_4156.JPG"/>
          <p:cNvPicPr>
            <a:picLocks noChangeAspect="1" noChangeArrowheads="1"/>
          </p:cNvPicPr>
          <p:nvPr/>
        </p:nvPicPr>
        <p:blipFill>
          <a:blip r:embed="rId3" cstate="print"/>
          <a:srcRect r="11111" b="22820"/>
          <a:stretch>
            <a:fillRect/>
          </a:stretch>
        </p:blipFill>
        <p:spPr bwMode="auto">
          <a:xfrm>
            <a:off x="4788024" y="0"/>
            <a:ext cx="1728192" cy="2009654"/>
          </a:xfrm>
          <a:prstGeom prst="rect">
            <a:avLst/>
          </a:prstGeom>
          <a:noFill/>
        </p:spPr>
      </p:pic>
      <p:pic>
        <p:nvPicPr>
          <p:cNvPr id="1028" name="Picture 4" descr="D:\BNT 2013 new concencus\รูป นิตย์ พวงสุด 9-2\IMG_4158.JPG"/>
          <p:cNvPicPr>
            <a:picLocks noChangeAspect="1" noChangeArrowheads="1"/>
          </p:cNvPicPr>
          <p:nvPr/>
        </p:nvPicPr>
        <p:blipFill>
          <a:blip r:embed="rId4" cstate="print"/>
          <a:srcRect t="19872"/>
          <a:stretch>
            <a:fillRect/>
          </a:stretch>
        </p:blipFill>
        <p:spPr bwMode="auto">
          <a:xfrm>
            <a:off x="3275856" y="2060848"/>
            <a:ext cx="2061592" cy="2212381"/>
          </a:xfrm>
          <a:prstGeom prst="rect">
            <a:avLst/>
          </a:prstGeom>
          <a:noFill/>
        </p:spPr>
      </p:pic>
      <p:pic>
        <p:nvPicPr>
          <p:cNvPr id="1029" name="Picture 5" descr="D:\BNT 2013 new concencus\รูป นิตย์ พวงสุด 9-2\IMG_4159.JPG"/>
          <p:cNvPicPr>
            <a:picLocks noChangeAspect="1" noChangeArrowheads="1"/>
          </p:cNvPicPr>
          <p:nvPr/>
        </p:nvPicPr>
        <p:blipFill>
          <a:blip r:embed="rId5" cstate="print"/>
          <a:srcRect t="7990"/>
          <a:stretch>
            <a:fillRect/>
          </a:stretch>
        </p:blipFill>
        <p:spPr bwMode="auto">
          <a:xfrm>
            <a:off x="3569465" y="4419600"/>
            <a:ext cx="1993135" cy="2362200"/>
          </a:xfrm>
          <a:prstGeom prst="rect">
            <a:avLst/>
          </a:prstGeom>
          <a:noFill/>
        </p:spPr>
      </p:pic>
      <p:pic>
        <p:nvPicPr>
          <p:cNvPr id="1030" name="Picture 6" descr="D:\BNT 2013 new concencus\รูป นิตย์ พวงสุด 9-2\IMG_4160.JPG"/>
          <p:cNvPicPr>
            <a:picLocks noChangeAspect="1" noChangeArrowheads="1"/>
          </p:cNvPicPr>
          <p:nvPr/>
        </p:nvPicPr>
        <p:blipFill>
          <a:blip r:embed="rId6" cstate="print"/>
          <a:srcRect t="36140"/>
          <a:stretch>
            <a:fillRect/>
          </a:stretch>
        </p:blipFill>
        <p:spPr bwMode="auto">
          <a:xfrm>
            <a:off x="6300192" y="2276872"/>
            <a:ext cx="2565648" cy="2194310"/>
          </a:xfrm>
          <a:prstGeom prst="rect">
            <a:avLst/>
          </a:prstGeom>
          <a:noFill/>
        </p:spPr>
      </p:pic>
      <p:pic>
        <p:nvPicPr>
          <p:cNvPr id="1031" name="Picture 7" descr="D:\BNT 2013 new concencus\รูป นิตย์ พวงสุด 9-2\IMG_4170.JPG"/>
          <p:cNvPicPr>
            <a:picLocks noChangeAspect="1" noChangeArrowheads="1"/>
          </p:cNvPicPr>
          <p:nvPr/>
        </p:nvPicPr>
        <p:blipFill>
          <a:blip r:embed="rId7" cstate="print"/>
          <a:srcRect l="14563" t="27320" r="6126" b="14721"/>
          <a:stretch>
            <a:fillRect/>
          </a:stretch>
        </p:blipFill>
        <p:spPr bwMode="auto">
          <a:xfrm>
            <a:off x="6444208" y="4581128"/>
            <a:ext cx="2280776" cy="223224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768059" y="6172200"/>
            <a:ext cx="1394741" cy="40011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TFS = 5 mm</a:t>
            </a:r>
            <a:endParaRPr lang="th-TH" sz="20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8878" y="228600"/>
            <a:ext cx="417715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solidFill>
                  <a:srgbClr val="FF0000"/>
                </a:solidFill>
              </a:rPr>
              <a:t>มวลไขมัน                       </a:t>
            </a:r>
            <a:r>
              <a:rPr lang="th-TH" sz="4000" b="1" dirty="0" smtClean="0">
                <a:solidFill>
                  <a:srgbClr val="FF0000"/>
                </a:solidFill>
              </a:rPr>
              <a:t>น้อยมาก</a:t>
            </a:r>
            <a:r>
              <a:rPr lang="en-US" sz="4000" b="1" dirty="0" smtClean="0">
                <a:solidFill>
                  <a:srgbClr val="FF0000"/>
                </a:solidFill>
              </a:rPr>
              <a:t> - </a:t>
            </a:r>
            <a:r>
              <a:rPr lang="th-TH" sz="4000" b="1" dirty="0" smtClean="0">
                <a:solidFill>
                  <a:srgbClr val="FF0000"/>
                </a:solidFill>
              </a:rPr>
              <a:t>หนังหุ้มกระดูก</a:t>
            </a:r>
            <a:endParaRPr lang="th-TH" sz="4000" b="1" dirty="0">
              <a:solidFill>
                <a:srgbClr val="FF0000"/>
              </a:solidFill>
            </a:endParaRPr>
          </a:p>
        </p:txBody>
      </p:sp>
      <p:pic>
        <p:nvPicPr>
          <p:cNvPr id="1032" name="Picture 8" descr="D:\BNT 2013 new concencus\รูป นิตย์ พวงสุด 9-2\IMG_4162.JPG"/>
          <p:cNvPicPr>
            <a:picLocks noChangeAspect="1" noChangeArrowheads="1"/>
          </p:cNvPicPr>
          <p:nvPr/>
        </p:nvPicPr>
        <p:blipFill>
          <a:blip r:embed="rId8" cstate="print"/>
          <a:srcRect l="34813" t="37400" r="24688" b="26060"/>
          <a:stretch>
            <a:fillRect/>
          </a:stretch>
        </p:blipFill>
        <p:spPr bwMode="auto">
          <a:xfrm>
            <a:off x="6876256" y="45368"/>
            <a:ext cx="1728192" cy="2088232"/>
          </a:xfrm>
          <a:prstGeom prst="rect">
            <a:avLst/>
          </a:prstGeom>
          <a:noFill/>
        </p:spPr>
      </p:pic>
      <p:sp>
        <p:nvSpPr>
          <p:cNvPr id="2" name="Oval 1"/>
          <p:cNvSpPr/>
          <p:nvPr/>
        </p:nvSpPr>
        <p:spPr>
          <a:xfrm>
            <a:off x="5652120" y="620688"/>
            <a:ext cx="792088" cy="2527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"/>
          <p:cNvSpPr/>
          <p:nvPr/>
        </p:nvSpPr>
        <p:spPr>
          <a:xfrm>
            <a:off x="5652120" y="603579"/>
            <a:ext cx="792088" cy="2527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"/>
          <p:cNvSpPr/>
          <p:nvPr/>
        </p:nvSpPr>
        <p:spPr>
          <a:xfrm>
            <a:off x="1107794" y="2060848"/>
            <a:ext cx="511878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"/>
          <p:cNvSpPr/>
          <p:nvPr/>
        </p:nvSpPr>
        <p:spPr>
          <a:xfrm>
            <a:off x="1115616" y="2060848"/>
            <a:ext cx="511878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"/>
          <p:cNvSpPr/>
          <p:nvPr/>
        </p:nvSpPr>
        <p:spPr>
          <a:xfrm>
            <a:off x="1123140" y="2060848"/>
            <a:ext cx="511878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"/>
          <p:cNvSpPr/>
          <p:nvPr/>
        </p:nvSpPr>
        <p:spPr>
          <a:xfrm>
            <a:off x="5652120" y="609584"/>
            <a:ext cx="792088" cy="2527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"/>
          <p:cNvSpPr/>
          <p:nvPr/>
        </p:nvSpPr>
        <p:spPr>
          <a:xfrm>
            <a:off x="7884368" y="4691159"/>
            <a:ext cx="511878" cy="1780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13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514732"/>
            <a:ext cx="345757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743200"/>
            <a:ext cx="35052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457200"/>
            <a:ext cx="8853522" cy="2090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Oval 6"/>
          <p:cNvSpPr/>
          <p:nvPr/>
        </p:nvSpPr>
        <p:spPr>
          <a:xfrm>
            <a:off x="6143636" y="1743084"/>
            <a:ext cx="2143140" cy="9286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28596" y="1743084"/>
            <a:ext cx="1214446" cy="7143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rot="5400000">
            <a:off x="319082" y="3214682"/>
            <a:ext cx="1419236" cy="76200"/>
          </a:xfrm>
          <a:prstGeom prst="straightConnector1">
            <a:avLst/>
          </a:prstGeom>
          <a:ln w="57150">
            <a:solidFill>
              <a:srgbClr val="00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6200000" flipH="1">
            <a:off x="4800572" y="2781300"/>
            <a:ext cx="1066800" cy="381000"/>
          </a:xfrm>
          <a:prstGeom prst="straightConnector1">
            <a:avLst/>
          </a:prstGeom>
          <a:ln w="28575">
            <a:solidFill>
              <a:srgbClr val="00FFFF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5400000">
            <a:off x="1983594" y="3198007"/>
            <a:ext cx="1447799" cy="80986"/>
          </a:xfrm>
          <a:prstGeom prst="straightConnector1">
            <a:avLst/>
          </a:prstGeom>
          <a:ln w="28575">
            <a:solidFill>
              <a:srgbClr val="00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>
            <a:off x="5829273" y="3505201"/>
            <a:ext cx="2286000" cy="1588"/>
          </a:xfrm>
          <a:prstGeom prst="straightConnector1">
            <a:avLst/>
          </a:prstGeom>
          <a:ln w="28575">
            <a:solidFill>
              <a:srgbClr val="00FFFF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709660" y="6044625"/>
            <a:ext cx="4072140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  M. Size  </a:t>
            </a:r>
            <a:r>
              <a:rPr lang="en-US" sz="3200" dirty="0" smtClean="0">
                <a:solidFill>
                  <a:srgbClr val="0000FF"/>
                </a:solidFill>
              </a:rPr>
              <a:t>&amp;</a:t>
            </a:r>
            <a:r>
              <a:rPr lang="en-US" sz="3200" b="1" dirty="0" smtClean="0">
                <a:solidFill>
                  <a:srgbClr val="0000FF"/>
                </a:solidFill>
              </a:rPr>
              <a:t>  M. tension</a:t>
            </a:r>
            <a:endParaRPr lang="en-US" sz="3200" b="1" dirty="0">
              <a:solidFill>
                <a:srgbClr val="0000FF"/>
              </a:solidFill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1600200" y="4338637"/>
            <a:ext cx="719158" cy="0"/>
          </a:xfrm>
          <a:prstGeom prst="straightConnector1">
            <a:avLst/>
          </a:prstGeom>
          <a:ln w="57150">
            <a:solidFill>
              <a:srgbClr val="00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202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lum bright="32000"/>
          </a:blip>
          <a:srcRect l="24623" r="26672" b="63860"/>
          <a:stretch>
            <a:fillRect/>
          </a:stretch>
        </p:blipFill>
        <p:spPr bwMode="auto">
          <a:xfrm>
            <a:off x="357158" y="1484784"/>
            <a:ext cx="3672408" cy="364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 descr="C:\Users\TOSHIBA\Desktop\New folder\IMG_3993.JPG"/>
          <p:cNvPicPr>
            <a:picLocks noChangeAspect="1" noChangeArrowheads="1"/>
          </p:cNvPicPr>
          <p:nvPr/>
        </p:nvPicPr>
        <p:blipFill>
          <a:blip r:embed="rId3" cstate="print">
            <a:lum bright="32000"/>
          </a:blip>
          <a:srcRect/>
          <a:stretch>
            <a:fillRect/>
          </a:stretch>
        </p:blipFill>
        <p:spPr bwMode="auto">
          <a:xfrm>
            <a:off x="4499992" y="764704"/>
            <a:ext cx="4267200" cy="5715000"/>
          </a:xfrm>
          <a:prstGeom prst="rect">
            <a:avLst/>
          </a:prstGeom>
          <a:noFill/>
        </p:spPr>
      </p:pic>
      <p:sp>
        <p:nvSpPr>
          <p:cNvPr id="2" name="Oval 1"/>
          <p:cNvSpPr/>
          <p:nvPr/>
        </p:nvSpPr>
        <p:spPr>
          <a:xfrm>
            <a:off x="2193362" y="1988840"/>
            <a:ext cx="65044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07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TOSHIBA\Desktop\New folder\IMG_4001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71438" y="91868"/>
            <a:ext cx="4572000" cy="6123214"/>
          </a:xfrm>
          <a:prstGeom prst="rect">
            <a:avLst/>
          </a:prstGeom>
          <a:noFill/>
        </p:spPr>
      </p:pic>
      <p:pic>
        <p:nvPicPr>
          <p:cNvPr id="25603" name="Picture 3" descr="C:\Users\TOSHIBA\Desktop\New folder\IMG_4002.JPG"/>
          <p:cNvPicPr>
            <a:picLocks noChangeAspect="1" noChangeArrowheads="1"/>
          </p:cNvPicPr>
          <p:nvPr/>
        </p:nvPicPr>
        <p:blipFill>
          <a:blip r:embed="rId3" cstate="print">
            <a:lum bright="30000"/>
          </a:blip>
          <a:srcRect/>
          <a:stretch>
            <a:fillRect/>
          </a:stretch>
        </p:blipFill>
        <p:spPr bwMode="auto">
          <a:xfrm>
            <a:off x="4786314" y="1000108"/>
            <a:ext cx="4267200" cy="5715000"/>
          </a:xfrm>
          <a:prstGeom prst="rect">
            <a:avLst/>
          </a:prstGeom>
          <a:noFill/>
        </p:spPr>
      </p:pic>
      <p:sp>
        <p:nvSpPr>
          <p:cNvPr id="2" name="Oval 1"/>
          <p:cNvSpPr/>
          <p:nvPr/>
        </p:nvSpPr>
        <p:spPr>
          <a:xfrm>
            <a:off x="8316416" y="4725144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995936" y="4725144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56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847332"/>
              </p:ext>
            </p:extLst>
          </p:nvPr>
        </p:nvGraphicFramePr>
        <p:xfrm>
          <a:off x="179512" y="116632"/>
          <a:ext cx="8642871" cy="67253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67434"/>
                <a:gridCol w="668466"/>
                <a:gridCol w="668466"/>
                <a:gridCol w="670039"/>
                <a:gridCol w="668466"/>
              </a:tblGrid>
              <a:tr h="1046377">
                <a:tc gridSpan="5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</a:rPr>
                        <a:t>  7</a:t>
                      </a:r>
                      <a:r>
                        <a:rPr lang="en-US" sz="2400" dirty="0">
                          <a:effectLst/>
                        </a:rPr>
                        <a:t>.   </a:t>
                      </a:r>
                      <a:r>
                        <a:rPr lang="th-TH" sz="2800" dirty="0" smtClean="0">
                          <a:effectLst/>
                        </a:rPr>
                        <a:t>ประเมิน</a:t>
                      </a:r>
                      <a:r>
                        <a:rPr lang="en-US" sz="2800" dirty="0" smtClean="0">
                          <a:effectLst/>
                        </a:rPr>
                        <a:t>  </a:t>
                      </a:r>
                      <a:r>
                        <a:rPr lang="th-TH" sz="2800" dirty="0" smtClean="0">
                          <a:effectLst/>
                        </a:rPr>
                        <a:t>ความรุนแรง</a:t>
                      </a:r>
                      <a:r>
                        <a:rPr lang="en-US" sz="2800" dirty="0" smtClean="0">
                          <a:effectLst/>
                        </a:rPr>
                        <a:t>  </a:t>
                      </a:r>
                      <a:r>
                        <a:rPr lang="th-TH" sz="2800" dirty="0" smtClean="0">
                          <a:effectLst/>
                        </a:rPr>
                        <a:t>ของ</a:t>
                      </a:r>
                      <a:r>
                        <a:rPr lang="en-US" sz="2800" dirty="0" smtClean="0">
                          <a:effectLst/>
                        </a:rPr>
                        <a:t>  </a:t>
                      </a:r>
                      <a:r>
                        <a:rPr lang="th-TH" sz="2800" u="sng" dirty="0">
                          <a:effectLst/>
                        </a:rPr>
                        <a:t>ภาวะเจ็บป่วย</a:t>
                      </a:r>
                      <a:r>
                        <a:rPr lang="th-TH" sz="2800" dirty="0">
                          <a:effectLst/>
                        </a:rPr>
                        <a:t> </a:t>
                      </a:r>
                      <a:r>
                        <a:rPr lang="th-TH" sz="2800" u="sng" dirty="0">
                          <a:effectLst/>
                        </a:rPr>
                        <a:t>เรื้อรัง</a:t>
                      </a:r>
                      <a:r>
                        <a:rPr lang="th-TH" sz="2800" dirty="0">
                          <a:effectLst/>
                        </a:rPr>
                        <a:t>    </a:t>
                      </a:r>
                      <a:r>
                        <a:rPr lang="en-US" sz="1800" dirty="0">
                          <a:effectLst/>
                        </a:rPr>
                        <a:t>(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smtClean="0">
                          <a:effectLst/>
                        </a:rPr>
                        <a:t> </a:t>
                      </a:r>
                      <a:r>
                        <a:rPr lang="en-US" sz="2800" u="sng" dirty="0" smtClean="0">
                          <a:effectLst/>
                        </a:rPr>
                        <a:t>&gt;</a:t>
                      </a:r>
                      <a:r>
                        <a:rPr lang="en-US" sz="2800" dirty="0" smtClean="0">
                          <a:effectLst/>
                        </a:rPr>
                        <a:t> </a:t>
                      </a:r>
                      <a:r>
                        <a:rPr lang="en-US" sz="2800" dirty="0">
                          <a:effectLst/>
                        </a:rPr>
                        <a:t>3 </a:t>
                      </a:r>
                      <a:r>
                        <a:rPr lang="th-TH" sz="2800" dirty="0">
                          <a:effectLst/>
                        </a:rPr>
                        <a:t>เดือน )</a:t>
                      </a:r>
                      <a:endParaRPr lang="en-US" sz="28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</a:rPr>
                        <a:t>     </a:t>
                      </a:r>
                      <a:r>
                        <a:rPr lang="en-US" sz="1800" dirty="0" smtClean="0">
                          <a:effectLst/>
                        </a:rPr>
                        <a:t>        </a:t>
                      </a:r>
                      <a:r>
                        <a:rPr lang="th-TH" sz="1800" dirty="0" smtClean="0">
                          <a:effectLst/>
                        </a:rPr>
                        <a:t>         </a:t>
                      </a:r>
                      <a:r>
                        <a:rPr lang="en-US" sz="1800" dirty="0" smtClean="0">
                          <a:effectLst/>
                        </a:rPr>
                        <a:t>          </a:t>
                      </a:r>
                      <a:r>
                        <a:rPr lang="th-TH" sz="2400" dirty="0" smtClean="0">
                          <a:effectLst/>
                        </a:rPr>
                        <a:t>ที่มี  </a:t>
                      </a:r>
                      <a:r>
                        <a:rPr lang="th-TH" sz="2400" u="sng" dirty="0" smtClean="0">
                          <a:effectLst/>
                        </a:rPr>
                        <a:t>ผลกระทบ</a:t>
                      </a:r>
                      <a:r>
                        <a:rPr lang="th-TH" sz="2400" dirty="0" smtClean="0">
                          <a:effectLst/>
                        </a:rPr>
                        <a:t>  ต่อ</a:t>
                      </a:r>
                      <a:r>
                        <a:rPr lang="en-US" sz="2400" dirty="0" smtClean="0">
                          <a:effectLst/>
                        </a:rPr>
                        <a:t>        </a:t>
                      </a:r>
                      <a:r>
                        <a:rPr lang="th-TH" sz="2400" dirty="0" smtClean="0">
                          <a:effectLst/>
                        </a:rPr>
                        <a:t>ภาวะโภชนาการ และ  เมตาบอลิซึม</a:t>
                      </a:r>
                      <a:endParaRPr lang="en-US" sz="28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</a:rPr>
                        <a:t>    </a:t>
                      </a:r>
                      <a:r>
                        <a:rPr lang="en-US" sz="1800" dirty="0" smtClean="0">
                          <a:effectLst/>
                        </a:rPr>
                        <a:t>   </a:t>
                      </a:r>
                      <a:r>
                        <a:rPr lang="th-TH" sz="1800" dirty="0" smtClean="0">
                          <a:effectLst/>
                        </a:rPr>
                        <a:t>     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th-TH" sz="1800" dirty="0" smtClean="0">
                          <a:effectLst/>
                        </a:rPr>
                        <a:t>  </a:t>
                      </a:r>
                      <a:r>
                        <a:rPr lang="en-US" sz="1800" dirty="0" smtClean="0">
                          <a:effectLst/>
                        </a:rPr>
                        <a:t>          </a:t>
                      </a:r>
                      <a:r>
                        <a:rPr lang="th-TH" sz="1800" dirty="0" smtClean="0">
                          <a:effectLst/>
                        </a:rPr>
                        <a:t> ( 0  </a:t>
                      </a:r>
                      <a:r>
                        <a:rPr lang="en-US" sz="1800" dirty="0" smtClean="0">
                          <a:effectLst/>
                        </a:rPr>
                        <a:t>=</a:t>
                      </a:r>
                      <a:r>
                        <a:rPr lang="th-TH" sz="1800" dirty="0" smtClean="0">
                          <a:effectLst/>
                        </a:rPr>
                        <a:t>   มีโรคแต่คุมได้ดี ,    1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th-TH" sz="1800" dirty="0" smtClean="0">
                          <a:effectLst/>
                        </a:rPr>
                        <a:t>  </a:t>
                      </a:r>
                      <a:r>
                        <a:rPr lang="en-US" sz="1800" dirty="0" smtClean="0">
                          <a:effectLst/>
                        </a:rPr>
                        <a:t>= </a:t>
                      </a:r>
                      <a:r>
                        <a:rPr lang="th-TH" sz="1800" dirty="0" smtClean="0">
                          <a:effectLst/>
                        </a:rPr>
                        <a:t> เล็กน้อย ,     2 </a:t>
                      </a:r>
                      <a:r>
                        <a:rPr lang="en-US" sz="1800" dirty="0" smtClean="0">
                          <a:effectLst/>
                        </a:rPr>
                        <a:t>=</a:t>
                      </a:r>
                      <a:r>
                        <a:rPr lang="th-TH" sz="1800" dirty="0" smtClean="0">
                          <a:effectLst/>
                        </a:rPr>
                        <a:t>  ปานกลาง ,     และ   3 </a:t>
                      </a:r>
                      <a:r>
                        <a:rPr lang="en-US" sz="1800" dirty="0" smtClean="0">
                          <a:effectLst/>
                        </a:rPr>
                        <a:t>=</a:t>
                      </a:r>
                      <a:r>
                        <a:rPr lang="th-TH" sz="1800" dirty="0" smtClean="0">
                          <a:effectLst/>
                        </a:rPr>
                        <a:t>  รุนแรง )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855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                     </a:t>
                      </a:r>
                      <a:r>
                        <a:rPr lang="th-TH" sz="2400" b="1" dirty="0">
                          <a:effectLst/>
                        </a:rPr>
                        <a:t>โรค  </a:t>
                      </a:r>
                      <a:r>
                        <a:rPr lang="th-TH" sz="2400" b="1" i="1" dirty="0">
                          <a:effectLst/>
                        </a:rPr>
                        <a:t>และ</a:t>
                      </a:r>
                      <a:r>
                        <a:rPr lang="en-US" sz="2400" b="1" i="1" dirty="0">
                          <a:effectLst/>
                        </a:rPr>
                        <a:t>  </a:t>
                      </a:r>
                      <a:r>
                        <a:rPr lang="th-TH" sz="2400" b="1" dirty="0">
                          <a:effectLst/>
                        </a:rPr>
                        <a:t> โรคร่วม      ตัวอย่าง  เช่น</a:t>
                      </a:r>
                      <a:endParaRPr lang="en-US" sz="3600" b="1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คะแนน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2318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โรคมะเร็ง </a:t>
                      </a:r>
                      <a:r>
                        <a:rPr lang="th-TH" sz="1800" dirty="0">
                          <a:effectLst/>
                        </a:rPr>
                        <a:t>     </a:t>
                      </a:r>
                      <a:r>
                        <a:rPr lang="en-US" sz="1800" dirty="0">
                          <a:effectLst/>
                        </a:rPr>
                        <a:t>    </a:t>
                      </a:r>
                      <a:r>
                        <a:rPr lang="th-TH" sz="1800" dirty="0">
                          <a:effectLst/>
                        </a:rPr>
                        <a:t>  </a:t>
                      </a:r>
                      <a:r>
                        <a:rPr lang="en-US" sz="1800" dirty="0">
                          <a:effectLst/>
                        </a:rPr>
                        <a:t>   </a:t>
                      </a:r>
                      <a:r>
                        <a:rPr lang="th-TH" sz="1800" dirty="0">
                          <a:effectLst/>
                        </a:rPr>
                        <a:t>   </a:t>
                      </a:r>
                      <a:r>
                        <a:rPr lang="en-US" sz="1800" dirty="0">
                          <a:effectLst/>
                        </a:rPr>
                        <a:t>      </a:t>
                      </a:r>
                      <a:r>
                        <a:rPr lang="th-TH" sz="1800" dirty="0" smtClean="0">
                          <a:effectLst/>
                        </a:rPr>
                        <a:t>  ( </a:t>
                      </a:r>
                      <a:r>
                        <a:rPr lang="en-US" sz="1800" dirty="0" smtClean="0">
                          <a:effectLst/>
                        </a:rPr>
                        <a:t>Stage</a:t>
                      </a:r>
                      <a:r>
                        <a:rPr lang="th-TH" sz="1800" dirty="0" smtClean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I = 0 ,  </a:t>
                      </a:r>
                      <a:r>
                        <a:rPr lang="th-TH" sz="1800" dirty="0" smtClean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II </a:t>
                      </a:r>
                      <a:r>
                        <a:rPr lang="en-US" sz="1800" dirty="0">
                          <a:effectLst/>
                        </a:rPr>
                        <a:t>= 1 , </a:t>
                      </a:r>
                      <a:r>
                        <a:rPr lang="th-TH" sz="1800" dirty="0" smtClean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III = 2 ,  </a:t>
                      </a:r>
                      <a:r>
                        <a:rPr lang="th-TH" sz="1800" dirty="0" smtClean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IV </a:t>
                      </a:r>
                      <a:r>
                        <a:rPr lang="en-US" sz="1800" dirty="0">
                          <a:effectLst/>
                        </a:rPr>
                        <a:t>= 3 </a:t>
                      </a:r>
                      <a:r>
                        <a:rPr lang="en-US" sz="1600" b="0" dirty="0">
                          <a:effectLst/>
                        </a:rPr>
                        <a:t>)</a:t>
                      </a:r>
                      <a:endParaRPr lang="en-US" sz="2400" b="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52318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โรคปอด     </a:t>
                      </a:r>
                      <a:r>
                        <a:rPr lang="en-US" sz="2400" dirty="0">
                          <a:effectLst/>
                        </a:rPr>
                        <a:t>     </a:t>
                      </a:r>
                      <a:r>
                        <a:rPr lang="th-TH" sz="2400" dirty="0">
                          <a:effectLst/>
                        </a:rPr>
                        <a:t>      </a:t>
                      </a:r>
                      <a:r>
                        <a:rPr lang="th-TH" sz="2400" dirty="0" smtClean="0">
                          <a:effectLst/>
                        </a:rPr>
                        <a:t> </a:t>
                      </a:r>
                      <a:r>
                        <a:rPr lang="en-US" sz="2400" baseline="0" dirty="0" smtClean="0">
                          <a:effectLst/>
                        </a:rPr>
                        <a:t>     </a:t>
                      </a:r>
                      <a:r>
                        <a:rPr lang="th-TH" sz="1800" dirty="0" smtClean="0">
                          <a:effectLst/>
                        </a:rPr>
                        <a:t>(</a:t>
                      </a:r>
                      <a:r>
                        <a:rPr lang="en-US" sz="1800" dirty="0" smtClean="0">
                          <a:effectLst/>
                        </a:rPr>
                        <a:t> TB </a:t>
                      </a:r>
                      <a:r>
                        <a:rPr lang="en-US" sz="1800" dirty="0">
                          <a:effectLst/>
                        </a:rPr>
                        <a:t>, COPD , ………………………….……..</a:t>
                      </a:r>
                      <a:r>
                        <a:rPr lang="en-US" sz="1400" b="0" dirty="0">
                          <a:effectLst/>
                        </a:rPr>
                        <a:t> )</a:t>
                      </a:r>
                      <a:endParaRPr lang="en-US" sz="2000" b="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52318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โรคไต                 </a:t>
                      </a:r>
                      <a:r>
                        <a:rPr lang="th-TH" sz="2400" dirty="0" smtClean="0">
                          <a:effectLst/>
                        </a:rPr>
                        <a:t>     </a:t>
                      </a:r>
                      <a:r>
                        <a:rPr lang="th-TH" sz="1800" dirty="0" smtClean="0">
                          <a:effectLst/>
                        </a:rPr>
                        <a:t>(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th-TH" sz="1800" dirty="0" smtClean="0">
                          <a:effectLst/>
                        </a:rPr>
                        <a:t>ไต</a:t>
                      </a:r>
                      <a:r>
                        <a:rPr lang="th-TH" sz="1800" dirty="0">
                          <a:effectLst/>
                        </a:rPr>
                        <a:t>วายเรื้อรัง </a:t>
                      </a:r>
                      <a:r>
                        <a:rPr lang="th-TH" sz="1800" dirty="0" smtClean="0">
                          <a:effectLst/>
                        </a:rPr>
                        <a:t> แต่</a:t>
                      </a:r>
                      <a:r>
                        <a:rPr lang="th-TH" sz="1800" dirty="0">
                          <a:effectLst/>
                        </a:rPr>
                        <a:t>ยังมีปัสสาวะ </a:t>
                      </a:r>
                      <a:r>
                        <a:rPr lang="en-US" sz="1800" dirty="0">
                          <a:effectLst/>
                        </a:rPr>
                        <a:t>= 2 ,  HD/PD = </a:t>
                      </a:r>
                      <a:r>
                        <a:rPr lang="en-US" sz="1800" dirty="0" smtClean="0">
                          <a:effectLst/>
                        </a:rPr>
                        <a:t>3 </a:t>
                      </a:r>
                      <a:r>
                        <a:rPr lang="en-US" sz="1600" b="0" dirty="0" smtClean="0">
                          <a:effectLst/>
                        </a:rPr>
                        <a:t>)</a:t>
                      </a:r>
                      <a:endParaRPr lang="en-US" sz="2400" b="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52318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โรคตับ                                  </a:t>
                      </a:r>
                      <a:r>
                        <a:rPr lang="en-US" sz="1800" b="0" dirty="0" smtClean="0">
                          <a:effectLst/>
                        </a:rPr>
                        <a:t>(</a:t>
                      </a:r>
                      <a:r>
                        <a:rPr lang="en-US" sz="1800" dirty="0" smtClean="0">
                          <a:effectLst/>
                        </a:rPr>
                        <a:t> Hepatic </a:t>
                      </a:r>
                      <a:r>
                        <a:rPr lang="en-US" sz="1800" dirty="0">
                          <a:effectLst/>
                        </a:rPr>
                        <a:t>Encephalopathy = </a:t>
                      </a:r>
                      <a:r>
                        <a:rPr lang="en-US" sz="1800" dirty="0" smtClean="0">
                          <a:effectLst/>
                        </a:rPr>
                        <a:t>3 </a:t>
                      </a:r>
                      <a:r>
                        <a:rPr lang="en-US" sz="1800" b="0" dirty="0" smtClean="0">
                          <a:effectLst/>
                        </a:rPr>
                        <a:t>)</a:t>
                      </a:r>
                      <a:endParaRPr lang="en-US" sz="2800" b="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52318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HIV </a:t>
                      </a:r>
                      <a:r>
                        <a:rPr lang="th-TH" sz="1800" dirty="0">
                          <a:effectLst/>
                        </a:rPr>
                        <a:t> (มี</a:t>
                      </a:r>
                      <a:r>
                        <a:rPr lang="th-TH" sz="1800" dirty="0" smtClean="0">
                          <a:effectLst/>
                        </a:rPr>
                        <a:t>อาการ </a:t>
                      </a:r>
                      <a:r>
                        <a:rPr lang="en-US" sz="1800" dirty="0" smtClean="0">
                          <a:effectLst/>
                        </a:rPr>
                        <a:t>+</a:t>
                      </a:r>
                      <a:r>
                        <a:rPr lang="th-TH" sz="1800" dirty="0" smtClean="0">
                          <a:effectLst/>
                        </a:rPr>
                        <a:t> </a:t>
                      </a:r>
                      <a:r>
                        <a:rPr lang="th-TH" sz="1800" dirty="0" err="1" smtClean="0">
                          <a:effectLst/>
                        </a:rPr>
                        <a:t>นน</a:t>
                      </a:r>
                      <a:r>
                        <a:rPr lang="th-TH" sz="1800" dirty="0" smtClean="0">
                          <a:effectLst/>
                        </a:rPr>
                        <a:t>.</a:t>
                      </a:r>
                      <a:r>
                        <a:rPr lang="th-TH" sz="1800" dirty="0">
                          <a:effectLst/>
                        </a:rPr>
                        <a:t>ลด </a:t>
                      </a:r>
                      <a:r>
                        <a:rPr lang="en-US" sz="1800" u="sng" dirty="0">
                          <a:effectLst/>
                        </a:rPr>
                        <a:t>&lt;</a:t>
                      </a:r>
                      <a:r>
                        <a:rPr lang="th-TH" sz="1800" dirty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10</a:t>
                      </a:r>
                      <a:r>
                        <a:rPr lang="th-TH" sz="1800" dirty="0" smtClean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% </a:t>
                      </a:r>
                      <a:r>
                        <a:rPr lang="en-US" sz="1800" dirty="0">
                          <a:effectLst/>
                        </a:rPr>
                        <a:t>= </a:t>
                      </a:r>
                      <a:r>
                        <a:rPr lang="th-TH" sz="1800" dirty="0" smtClean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1-2</a:t>
                      </a:r>
                      <a:r>
                        <a:rPr lang="en-US" sz="1800" dirty="0">
                          <a:effectLst/>
                        </a:rPr>
                        <a:t>, </a:t>
                      </a:r>
                      <a:r>
                        <a:rPr lang="th-TH" sz="1800" dirty="0" smtClean="0">
                          <a:effectLst/>
                        </a:rPr>
                        <a:t>     </a:t>
                      </a:r>
                      <a:r>
                        <a:rPr lang="th-TH" sz="1800" dirty="0" err="1" smtClean="0">
                          <a:effectLst/>
                        </a:rPr>
                        <a:t>นน</a:t>
                      </a:r>
                      <a:r>
                        <a:rPr lang="th-TH" sz="1800" dirty="0" smtClean="0">
                          <a:effectLst/>
                        </a:rPr>
                        <a:t>.</a:t>
                      </a:r>
                      <a:r>
                        <a:rPr lang="th-TH" sz="1800" dirty="0">
                          <a:effectLst/>
                        </a:rPr>
                        <a:t>ลด </a:t>
                      </a:r>
                      <a:r>
                        <a:rPr lang="en-US" sz="1800" dirty="0">
                          <a:effectLst/>
                        </a:rPr>
                        <a:t>&gt;</a:t>
                      </a:r>
                      <a:r>
                        <a:rPr lang="en-US" sz="1800" dirty="0" smtClean="0">
                          <a:effectLst/>
                        </a:rPr>
                        <a:t>10</a:t>
                      </a:r>
                      <a:r>
                        <a:rPr lang="th-TH" sz="1800" dirty="0" smtClean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% </a:t>
                      </a:r>
                      <a:r>
                        <a:rPr lang="en-US" sz="1800" dirty="0">
                          <a:effectLst/>
                        </a:rPr>
                        <a:t>+ wasting = 3</a:t>
                      </a:r>
                      <a:r>
                        <a:rPr lang="en-US" sz="1600" b="0" dirty="0">
                          <a:effectLst/>
                        </a:rPr>
                        <a:t>)</a:t>
                      </a:r>
                      <a:endParaRPr lang="en-US" sz="2400" b="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5231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   </a:t>
                      </a:r>
                      <a:r>
                        <a:rPr lang="th-TH" sz="2800" dirty="0" smtClean="0">
                          <a:solidFill>
                            <a:srgbClr val="FF99FF"/>
                          </a:solidFill>
                          <a:effectLst/>
                        </a:rPr>
                        <a:t>โรค </a:t>
                      </a:r>
                      <a:r>
                        <a:rPr lang="th-TH" sz="2800" dirty="0">
                          <a:solidFill>
                            <a:srgbClr val="FF99FF"/>
                          </a:solidFill>
                          <a:effectLst/>
                        </a:rPr>
                        <a:t>/ สภาวะ อื่นๆ  </a:t>
                      </a:r>
                      <a:r>
                        <a:rPr lang="th-TH" sz="2000" dirty="0" smtClean="0">
                          <a:solidFill>
                            <a:srgbClr val="FF99FF"/>
                          </a:solidFill>
                          <a:effectLst/>
                        </a:rPr>
                        <a:t> </a:t>
                      </a:r>
                      <a:r>
                        <a:rPr lang="th-TH" sz="1800" dirty="0" smtClean="0">
                          <a:effectLst/>
                        </a:rPr>
                        <a:t>(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</a:rPr>
                        <a:t>eg</a:t>
                      </a:r>
                      <a:r>
                        <a:rPr lang="en-US" sz="1800" dirty="0">
                          <a:effectLst/>
                        </a:rPr>
                        <a:t>. Short bowel, ..……..…</a:t>
                      </a:r>
                      <a:r>
                        <a:rPr lang="th-TH" sz="1800" dirty="0">
                          <a:effectLst/>
                        </a:rPr>
                        <a:t>..</a:t>
                      </a:r>
                      <a:r>
                        <a:rPr lang="en-US" sz="1800" dirty="0">
                          <a:effectLst/>
                        </a:rPr>
                        <a:t>……………. </a:t>
                      </a:r>
                      <a:r>
                        <a:rPr lang="en-US" sz="1400" b="0" dirty="0">
                          <a:effectLst/>
                        </a:rPr>
                        <a:t>)</a:t>
                      </a:r>
                      <a:r>
                        <a:rPr lang="en-US" sz="1800" dirty="0">
                          <a:effectLst/>
                        </a:rPr>
                        <a:t>       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52318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ท้องมาน </a:t>
                      </a:r>
                      <a:r>
                        <a:rPr lang="th-TH" sz="1800" dirty="0">
                          <a:effectLst/>
                        </a:rPr>
                        <a:t>               </a:t>
                      </a:r>
                      <a:r>
                        <a:rPr lang="en-US" sz="1800" dirty="0">
                          <a:effectLst/>
                        </a:rPr>
                        <a:t>    </a:t>
                      </a:r>
                      <a:r>
                        <a:rPr lang="th-TH" sz="1800" dirty="0">
                          <a:effectLst/>
                        </a:rPr>
                        <a:t> </a:t>
                      </a:r>
                      <a:r>
                        <a:rPr lang="th-TH" sz="1800" dirty="0" smtClean="0">
                          <a:effectLst/>
                        </a:rPr>
                        <a:t>    (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th-TH" sz="1800" dirty="0" smtClean="0">
                          <a:effectLst/>
                        </a:rPr>
                        <a:t>น้ำประมาณ  ระดับ  สะดือ </a:t>
                      </a:r>
                      <a:r>
                        <a:rPr lang="en-US" sz="1800" dirty="0" smtClean="0">
                          <a:effectLst/>
                        </a:rPr>
                        <a:t> =  2</a:t>
                      </a:r>
                      <a:r>
                        <a:rPr lang="en-US" sz="1800" dirty="0">
                          <a:effectLst/>
                        </a:rPr>
                        <a:t>,    </a:t>
                      </a:r>
                      <a:r>
                        <a:rPr lang="th-TH" sz="1800" dirty="0">
                          <a:effectLst/>
                        </a:rPr>
                        <a:t> เต็มท้อง </a:t>
                      </a:r>
                      <a:r>
                        <a:rPr lang="en-US" sz="1800" dirty="0">
                          <a:effectLst/>
                        </a:rPr>
                        <a:t>= </a:t>
                      </a:r>
                      <a:r>
                        <a:rPr lang="en-US" sz="1800" dirty="0" smtClean="0">
                          <a:effectLst/>
                        </a:rPr>
                        <a:t>3 </a:t>
                      </a:r>
                      <a:r>
                        <a:rPr lang="en-US" sz="1600" b="0" dirty="0" smtClean="0">
                          <a:effectLst/>
                        </a:rPr>
                        <a:t>)</a:t>
                      </a:r>
                      <a:endParaRPr lang="en-US" sz="2400" b="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52318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แผลกดทับ  </a:t>
                      </a:r>
                      <a:r>
                        <a:rPr lang="th-TH" sz="2400" dirty="0" smtClean="0">
                          <a:effectLst/>
                        </a:rPr>
                        <a:t>      </a:t>
                      </a:r>
                      <a:r>
                        <a:rPr lang="th-TH" sz="1800" dirty="0" smtClean="0">
                          <a:effectLst/>
                        </a:rPr>
                        <a:t>(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th-TH" sz="1800" dirty="0" smtClean="0">
                          <a:effectLst/>
                        </a:rPr>
                        <a:t>พิจารณา  ความ</a:t>
                      </a:r>
                      <a:r>
                        <a:rPr lang="th-TH" sz="1800" dirty="0">
                          <a:effectLst/>
                        </a:rPr>
                        <a:t>กว้าง-ลึก </a:t>
                      </a:r>
                      <a:r>
                        <a:rPr lang="th-TH" sz="1800" dirty="0" smtClean="0">
                          <a:effectLst/>
                        </a:rPr>
                        <a:t>  ถึง</a:t>
                      </a:r>
                      <a:r>
                        <a:rPr lang="th-TH" sz="1800" dirty="0">
                          <a:effectLst/>
                        </a:rPr>
                        <a:t>ไขมัน </a:t>
                      </a:r>
                      <a:r>
                        <a:rPr lang="en-US" sz="1800" dirty="0" smtClean="0">
                          <a:effectLst/>
                        </a:rPr>
                        <a:t> = </a:t>
                      </a:r>
                      <a:r>
                        <a:rPr lang="en-US" sz="1800" dirty="0">
                          <a:effectLst/>
                        </a:rPr>
                        <a:t>2,  </a:t>
                      </a:r>
                      <a:r>
                        <a:rPr lang="th-TH" sz="1800" dirty="0">
                          <a:effectLst/>
                        </a:rPr>
                        <a:t>กล้ามเนื้อ </a:t>
                      </a:r>
                      <a:r>
                        <a:rPr lang="en-US" sz="1800" dirty="0">
                          <a:effectLst/>
                        </a:rPr>
                        <a:t> = </a:t>
                      </a:r>
                      <a:r>
                        <a:rPr lang="en-US" sz="1800" dirty="0" smtClean="0">
                          <a:effectLst/>
                        </a:rPr>
                        <a:t> 3</a:t>
                      </a:r>
                      <a:r>
                        <a:rPr lang="en-US" sz="1600" b="0" dirty="0" smtClean="0">
                          <a:effectLst/>
                        </a:rPr>
                        <a:t> )</a:t>
                      </a:r>
                      <a:endParaRPr lang="en-US" sz="2400" b="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52318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แผลเรื้อรัง</a:t>
                      </a:r>
                      <a:r>
                        <a:rPr lang="th-TH" sz="2400" i="1" dirty="0">
                          <a:effectLst/>
                        </a:rPr>
                        <a:t> หรือ </a:t>
                      </a:r>
                      <a:r>
                        <a:rPr lang="th-TH" sz="2400" dirty="0">
                          <a:effectLst/>
                        </a:rPr>
                        <a:t>ภาวะคุกคามอื่นๆ  </a:t>
                      </a:r>
                      <a:r>
                        <a:rPr lang="th-TH" sz="1800" dirty="0">
                          <a:effectLst/>
                        </a:rPr>
                        <a:t>…</a:t>
                      </a:r>
                      <a:r>
                        <a:rPr lang="en-US" sz="1800" dirty="0">
                          <a:effectLst/>
                        </a:rPr>
                        <a:t>….</a:t>
                      </a:r>
                      <a:r>
                        <a:rPr lang="th-TH" sz="1800" dirty="0">
                          <a:effectLst/>
                        </a:rPr>
                        <a:t>................</a:t>
                      </a:r>
                      <a:r>
                        <a:rPr lang="en-US" sz="1800" dirty="0">
                          <a:effectLst/>
                        </a:rPr>
                        <a:t>...................</a:t>
                      </a:r>
                      <a:r>
                        <a:rPr lang="th-TH" sz="1800" dirty="0">
                          <a:effectLst/>
                        </a:rPr>
                        <a:t>........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523182">
                <a:tc gridSpan="5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u="none" dirty="0" smtClean="0">
                          <a:solidFill>
                            <a:srgbClr val="0000FF"/>
                          </a:solidFill>
                          <a:effectLst/>
                        </a:rPr>
                        <a:t>    </a:t>
                      </a:r>
                      <a:r>
                        <a:rPr lang="th-TH" sz="2800" b="1" u="sng" dirty="0" smtClean="0">
                          <a:solidFill>
                            <a:srgbClr val="0000FF"/>
                          </a:solidFill>
                          <a:effectLst/>
                        </a:rPr>
                        <a:t>หมาย</a:t>
                      </a:r>
                      <a:r>
                        <a:rPr lang="th-TH" sz="2800" b="1" u="sng" dirty="0">
                          <a:solidFill>
                            <a:srgbClr val="0000FF"/>
                          </a:solidFill>
                          <a:effectLst/>
                        </a:rPr>
                        <a:t>เหตุ</a:t>
                      </a:r>
                      <a:r>
                        <a:rPr lang="th-TH" sz="2800" b="1" dirty="0">
                          <a:solidFill>
                            <a:srgbClr val="0000FF"/>
                          </a:solidFill>
                          <a:effectLst/>
                        </a:rPr>
                        <a:t>     </a:t>
                      </a:r>
                      <a:r>
                        <a:rPr lang="th-TH" sz="2400" b="1" dirty="0">
                          <a:solidFill>
                            <a:srgbClr val="0000FF"/>
                          </a:solidFill>
                          <a:effectLst/>
                        </a:rPr>
                        <a:t>ให้คะแนน </a:t>
                      </a:r>
                      <a:r>
                        <a:rPr lang="th-TH" sz="2400" b="1" dirty="0" smtClean="0">
                          <a:solidFill>
                            <a:srgbClr val="0000FF"/>
                          </a:solidFill>
                          <a:effectLst/>
                        </a:rPr>
                        <a:t>แต่</a:t>
                      </a:r>
                      <a:r>
                        <a:rPr lang="th-TH" sz="2400" b="1" dirty="0">
                          <a:solidFill>
                            <a:srgbClr val="0000FF"/>
                          </a:solidFill>
                          <a:effectLst/>
                        </a:rPr>
                        <a:t>ละ </a:t>
                      </a:r>
                      <a:r>
                        <a:rPr lang="th-TH" sz="2400" b="1" dirty="0" smtClean="0">
                          <a:solidFill>
                            <a:srgbClr val="0000FF"/>
                          </a:solidFill>
                          <a:effectLst/>
                        </a:rPr>
                        <a:t>ภาวะ  </a:t>
                      </a:r>
                      <a:r>
                        <a:rPr lang="th-TH" sz="2400" b="1" dirty="0">
                          <a:solidFill>
                            <a:srgbClr val="0000FF"/>
                          </a:solidFill>
                          <a:effectLst/>
                        </a:rPr>
                        <a:t>แล้ว</a:t>
                      </a:r>
                      <a:r>
                        <a:rPr lang="en-US" sz="2400" b="1" dirty="0">
                          <a:solidFill>
                            <a:srgbClr val="0000FF"/>
                          </a:solidFill>
                          <a:effectLst/>
                        </a:rPr>
                        <a:t> </a:t>
                      </a:r>
                      <a:r>
                        <a:rPr lang="th-TH" sz="2400" b="1" u="sng" dirty="0" smtClean="0">
                          <a:solidFill>
                            <a:srgbClr val="0000FF"/>
                          </a:solidFill>
                          <a:effectLst/>
                        </a:rPr>
                        <a:t>รวม</a:t>
                      </a:r>
                      <a:r>
                        <a:rPr lang="th-TH" sz="2400" b="1" u="sng" dirty="0">
                          <a:solidFill>
                            <a:srgbClr val="0000FF"/>
                          </a:solidFill>
                          <a:effectLst/>
                        </a:rPr>
                        <a:t>คะแนน</a:t>
                      </a:r>
                      <a:r>
                        <a:rPr lang="th-TH" sz="2400" b="1" dirty="0">
                          <a:solidFill>
                            <a:srgbClr val="0000FF"/>
                          </a:solidFill>
                          <a:effectLst/>
                        </a:rPr>
                        <a:t>  </a:t>
                      </a:r>
                      <a:r>
                        <a:rPr lang="th-TH" sz="2400" b="1" dirty="0" smtClean="0">
                          <a:solidFill>
                            <a:srgbClr val="0000FF"/>
                          </a:solidFill>
                          <a:effectLst/>
                        </a:rPr>
                        <a:t>แต่ </a:t>
                      </a:r>
                      <a:r>
                        <a:rPr lang="th-TH" sz="2400" b="1" dirty="0">
                          <a:solidFill>
                            <a:srgbClr val="0000FF"/>
                          </a:solidFill>
                          <a:effectLst/>
                        </a:rPr>
                        <a:t>ผลรวมสุดท้าย  </a:t>
                      </a:r>
                      <a:r>
                        <a:rPr lang="th-TH" sz="2400" b="1" u="sng" dirty="0">
                          <a:solidFill>
                            <a:srgbClr val="0000FF"/>
                          </a:solidFill>
                          <a:effectLst/>
                        </a:rPr>
                        <a:t>ไม่เกิน  </a:t>
                      </a:r>
                      <a:r>
                        <a:rPr lang="en-US" sz="2400" b="1" u="sng" dirty="0">
                          <a:solidFill>
                            <a:srgbClr val="0000FF"/>
                          </a:solidFill>
                          <a:effectLst/>
                        </a:rPr>
                        <a:t>3</a:t>
                      </a:r>
                      <a:r>
                        <a:rPr lang="th-TH" sz="2400" b="1" dirty="0">
                          <a:solidFill>
                            <a:srgbClr val="0000FF"/>
                          </a:solidFill>
                          <a:effectLst/>
                        </a:rPr>
                        <a:t> </a:t>
                      </a:r>
                      <a:endParaRPr lang="en-US" sz="3600" b="1" dirty="0">
                        <a:solidFill>
                          <a:srgbClr val="0000FF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3" name="Straight Connector 2"/>
          <p:cNvCxnSpPr/>
          <p:nvPr/>
        </p:nvCxnSpPr>
        <p:spPr>
          <a:xfrm>
            <a:off x="3923928" y="476672"/>
            <a:ext cx="2088232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619672" y="3496940"/>
            <a:ext cx="6128601" cy="2585323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h-TH" sz="5400" b="1" dirty="0" smtClean="0">
                <a:solidFill>
                  <a:schemeClr val="bg1"/>
                </a:solidFill>
              </a:rPr>
              <a:t> การกำหนด ให้ </a:t>
            </a:r>
            <a:r>
              <a:rPr lang="th-TH" sz="5400" b="1" u="sng" dirty="0" smtClean="0">
                <a:solidFill>
                  <a:schemeClr val="bg1"/>
                </a:solidFill>
              </a:rPr>
              <a:t>แต่ละ</a:t>
            </a:r>
            <a:r>
              <a:rPr lang="en-US" sz="5400" b="1" dirty="0" smtClean="0">
                <a:solidFill>
                  <a:schemeClr val="bg1"/>
                </a:solidFill>
              </a:rPr>
              <a:t> </a:t>
            </a:r>
            <a:r>
              <a:rPr lang="th-TH" sz="5400" b="1" dirty="0" smtClean="0">
                <a:solidFill>
                  <a:schemeClr val="bg1"/>
                </a:solidFill>
              </a:rPr>
              <a:t>ภาวะ </a:t>
            </a:r>
          </a:p>
          <a:p>
            <a:r>
              <a:rPr lang="th-TH" sz="5400" b="1" dirty="0" smtClean="0">
                <a:solidFill>
                  <a:schemeClr val="bg1"/>
                </a:solidFill>
              </a:rPr>
              <a:t>        มีค่า </a:t>
            </a:r>
            <a:r>
              <a:rPr lang="th-TH" sz="5400" b="1" u="sng" dirty="0" smtClean="0">
                <a:solidFill>
                  <a:schemeClr val="bg1"/>
                </a:solidFill>
              </a:rPr>
              <a:t>คะแนน</a:t>
            </a:r>
            <a:r>
              <a:rPr lang="th-TH" sz="5400" b="1" dirty="0" smtClean="0">
                <a:solidFill>
                  <a:schemeClr val="bg1"/>
                </a:solidFill>
              </a:rPr>
              <a:t>  </a:t>
            </a:r>
            <a:r>
              <a:rPr lang="th-TH" sz="5400" b="1" u="sng" dirty="0" smtClean="0">
                <a:solidFill>
                  <a:schemeClr val="bg1"/>
                </a:solidFill>
              </a:rPr>
              <a:t>คงที่ </a:t>
            </a:r>
          </a:p>
          <a:p>
            <a:r>
              <a:rPr lang="th-TH" sz="5400" b="1" dirty="0" smtClean="0">
                <a:solidFill>
                  <a:schemeClr val="bg1"/>
                </a:solidFill>
              </a:rPr>
              <a:t>     </a:t>
            </a:r>
            <a:r>
              <a:rPr lang="th-TH" sz="5400" b="1" u="sng" dirty="0" smtClean="0">
                <a:solidFill>
                  <a:schemeClr val="bg1"/>
                </a:solidFill>
              </a:rPr>
              <a:t>ไม่ถูกต้อง</a:t>
            </a:r>
            <a:r>
              <a:rPr lang="th-TH" sz="5400" b="1" dirty="0" smtClean="0">
                <a:solidFill>
                  <a:schemeClr val="bg1"/>
                </a:solidFill>
              </a:rPr>
              <a:t>  ตามตรรกะ</a:t>
            </a:r>
            <a:endParaRPr lang="en-US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22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928561"/>
              </p:ext>
            </p:extLst>
          </p:nvPr>
        </p:nvGraphicFramePr>
        <p:xfrm>
          <a:off x="144016" y="-27384"/>
          <a:ext cx="8892480" cy="6871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57057"/>
                <a:gridCol w="477395"/>
                <a:gridCol w="479014"/>
                <a:gridCol w="479014"/>
              </a:tblGrid>
              <a:tr h="1396174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8. </a:t>
                      </a:r>
                      <a:r>
                        <a:rPr lang="th-TH" sz="3200" dirty="0" smtClean="0">
                          <a:effectLst/>
                        </a:rPr>
                        <a:t>ประเมิน</a:t>
                      </a:r>
                      <a:r>
                        <a:rPr lang="th-TH" sz="3200" dirty="0">
                          <a:effectLst/>
                        </a:rPr>
                        <a:t>ความรุนแรง ของ </a:t>
                      </a:r>
                      <a:r>
                        <a:rPr lang="th-TH" sz="3200" u="sng" dirty="0">
                          <a:effectLst/>
                        </a:rPr>
                        <a:t>ภาวะเจ็บป่วย</a:t>
                      </a:r>
                      <a:r>
                        <a:rPr lang="th-TH" sz="3200" dirty="0">
                          <a:effectLst/>
                        </a:rPr>
                        <a:t> </a:t>
                      </a:r>
                      <a:r>
                        <a:rPr lang="th-TH" sz="3200" u="sng" dirty="0" smtClean="0">
                          <a:effectLst/>
                        </a:rPr>
                        <a:t>เฉียบพลัน</a:t>
                      </a:r>
                      <a:r>
                        <a:rPr lang="th-TH" sz="3200" u="none" dirty="0" smtClean="0">
                          <a:effectLst/>
                        </a:rPr>
                        <a:t> </a:t>
                      </a:r>
                      <a:r>
                        <a:rPr lang="th-TH" sz="3200" i="1" dirty="0" smtClean="0">
                          <a:effectLst/>
                        </a:rPr>
                        <a:t>หรือ </a:t>
                      </a:r>
                      <a:r>
                        <a:rPr lang="th-TH" sz="3200" u="sng" dirty="0" smtClean="0">
                          <a:effectLst/>
                        </a:rPr>
                        <a:t>กึ่ง</a:t>
                      </a:r>
                      <a:r>
                        <a:rPr lang="th-TH" sz="3200" u="sng" dirty="0">
                          <a:effectLst/>
                        </a:rPr>
                        <a:t>เฉียบพลัน</a:t>
                      </a:r>
                      <a:endParaRPr lang="en-US" sz="32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dirty="0">
                          <a:effectLst/>
                        </a:rPr>
                        <a:t>          </a:t>
                      </a:r>
                      <a:r>
                        <a:rPr lang="en-US" sz="3600" dirty="0">
                          <a:effectLst/>
                        </a:rPr>
                        <a:t>           </a:t>
                      </a:r>
                      <a:r>
                        <a:rPr lang="th-TH" sz="2400" dirty="0" smtClean="0">
                          <a:effectLst/>
                        </a:rPr>
                        <a:t>ที่</a:t>
                      </a:r>
                      <a:r>
                        <a:rPr lang="th-TH" sz="2400" dirty="0">
                          <a:effectLst/>
                        </a:rPr>
                        <a:t>มี  ผลกระทบ  ต่อ  ภาวะโภชนาการ  และ  เมตาบอลิซึม</a:t>
                      </a:r>
                      <a:endParaRPr lang="en-US" sz="3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             ( 0 </a:t>
                      </a:r>
                      <a:r>
                        <a:rPr lang="en-US" sz="2400" dirty="0">
                          <a:effectLst/>
                        </a:rPr>
                        <a:t>=</a:t>
                      </a:r>
                      <a:r>
                        <a:rPr lang="th-TH" sz="2400" dirty="0">
                          <a:effectLst/>
                        </a:rPr>
                        <a:t> ไม่มี   ,   </a:t>
                      </a:r>
                      <a:r>
                        <a:rPr lang="en-US" sz="2400" dirty="0">
                          <a:effectLst/>
                        </a:rPr>
                        <a:t>   </a:t>
                      </a:r>
                      <a:r>
                        <a:rPr lang="th-TH" sz="2400" dirty="0">
                          <a:effectLst/>
                        </a:rPr>
                        <a:t>1</a:t>
                      </a:r>
                      <a:r>
                        <a:rPr lang="en-US" sz="2400" dirty="0">
                          <a:effectLst/>
                        </a:rPr>
                        <a:t> = </a:t>
                      </a:r>
                      <a:r>
                        <a:rPr lang="th-TH" sz="2400" dirty="0">
                          <a:effectLst/>
                        </a:rPr>
                        <a:t>เล็กน้อย ,  </a:t>
                      </a:r>
                      <a:r>
                        <a:rPr lang="en-US" sz="2400" dirty="0">
                          <a:effectLst/>
                        </a:rPr>
                        <a:t>    </a:t>
                      </a:r>
                      <a:r>
                        <a:rPr lang="th-TH" sz="2400" dirty="0">
                          <a:effectLst/>
                        </a:rPr>
                        <a:t> 2 </a:t>
                      </a:r>
                      <a:r>
                        <a:rPr lang="en-US" sz="2400" dirty="0">
                          <a:effectLst/>
                        </a:rPr>
                        <a:t>=</a:t>
                      </a:r>
                      <a:r>
                        <a:rPr lang="th-TH" sz="2400" dirty="0">
                          <a:effectLst/>
                        </a:rPr>
                        <a:t>  ปานกลาง ,  </a:t>
                      </a:r>
                      <a:r>
                        <a:rPr lang="en-US" sz="2400" dirty="0">
                          <a:effectLst/>
                        </a:rPr>
                        <a:t>   </a:t>
                      </a:r>
                      <a:r>
                        <a:rPr lang="th-TH" sz="2400" dirty="0">
                          <a:effectLst/>
                        </a:rPr>
                        <a:t> และ  3 </a:t>
                      </a:r>
                      <a:r>
                        <a:rPr lang="en-US" sz="2400" dirty="0">
                          <a:effectLst/>
                        </a:rPr>
                        <a:t>=</a:t>
                      </a:r>
                      <a:r>
                        <a:rPr lang="th-TH" sz="2400" dirty="0">
                          <a:effectLst/>
                        </a:rPr>
                        <a:t>  รุนแรง )</a:t>
                      </a:r>
                      <a:endParaRPr lang="en-US" sz="36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703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Stress  :  severity of  </a:t>
                      </a:r>
                      <a:r>
                        <a:rPr lang="en-US" sz="1800" dirty="0" err="1">
                          <a:effectLst/>
                        </a:rPr>
                        <a:t>hypermetabolism</a:t>
                      </a:r>
                      <a:r>
                        <a:rPr lang="en-US" sz="1800" dirty="0">
                          <a:effectLst/>
                        </a:rPr>
                        <a:t> / catabolism</a:t>
                      </a:r>
                      <a:endParaRPr lang="en-US" sz="28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</a:rPr>
                        <a:t>อุบัติเหตุ, </a:t>
                      </a:r>
                      <a:r>
                        <a:rPr lang="en-US" sz="1800" dirty="0">
                          <a:effectLst/>
                        </a:rPr>
                        <a:t>  </a:t>
                      </a:r>
                      <a:r>
                        <a:rPr lang="th-TH" sz="1800" dirty="0">
                          <a:effectLst/>
                        </a:rPr>
                        <a:t>บาดเจ็บ, </a:t>
                      </a:r>
                      <a:r>
                        <a:rPr lang="en-US" sz="1800" dirty="0">
                          <a:effectLst/>
                        </a:rPr>
                        <a:t>  </a:t>
                      </a:r>
                      <a:r>
                        <a:rPr lang="th-TH" sz="1800" dirty="0">
                          <a:effectLst/>
                        </a:rPr>
                        <a:t>การอักเสบ - ติดเชื้อ,  </a:t>
                      </a:r>
                      <a:r>
                        <a:rPr lang="en-US" sz="1800" dirty="0">
                          <a:effectLst/>
                        </a:rPr>
                        <a:t>Burn</a:t>
                      </a:r>
                      <a:r>
                        <a:rPr lang="th-TH" sz="1800" dirty="0">
                          <a:effectLst/>
                        </a:rPr>
                        <a:t>, </a:t>
                      </a:r>
                      <a:r>
                        <a:rPr lang="en-US" sz="1800" dirty="0">
                          <a:effectLst/>
                        </a:rPr>
                        <a:t>   </a:t>
                      </a:r>
                      <a:r>
                        <a:rPr lang="th-TH" sz="1800" dirty="0">
                          <a:effectLst/>
                        </a:rPr>
                        <a:t>ตัวอย่าง </a:t>
                      </a:r>
                      <a:r>
                        <a:rPr lang="th-TH" sz="1800" dirty="0" smtClean="0">
                          <a:effectLst/>
                        </a:rPr>
                        <a:t>เช่น .....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C00000"/>
                          </a:solidFill>
                          <a:effectLst/>
                        </a:rPr>
                        <a:t>คะแนน</a:t>
                      </a:r>
                      <a:endParaRPr lang="en-US" sz="3600" b="1" dirty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C00000"/>
                          </a:solidFill>
                          <a:effectLst/>
                        </a:rPr>
                        <a:t>ความรุนแรง</a:t>
                      </a:r>
                      <a:endParaRPr lang="en-US" sz="3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4150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Non neurological trauma ,  </a:t>
                      </a:r>
                      <a:r>
                        <a:rPr lang="th-TH" sz="1800" dirty="0" smtClean="0">
                          <a:effectLst/>
                        </a:rPr>
                        <a:t>     </a:t>
                      </a:r>
                      <a:r>
                        <a:rPr lang="en-US" sz="1800" dirty="0" smtClean="0">
                          <a:effectLst/>
                        </a:rPr>
                        <a:t>……………………………………………………..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54150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Head  </a:t>
                      </a:r>
                      <a:r>
                        <a:rPr lang="en-US" sz="1800" dirty="0" smtClean="0">
                          <a:effectLst/>
                        </a:rPr>
                        <a:t>injury,  </a:t>
                      </a:r>
                      <a:r>
                        <a:rPr lang="en-US" sz="1800" dirty="0">
                          <a:effectLst/>
                        </a:rPr>
                        <a:t>Acute spine injury   </a:t>
                      </a:r>
                      <a:r>
                        <a:rPr lang="th-TH" sz="1800" dirty="0" smtClean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( GCS 15 = 0,  14-13 = 1,  12-8 = 2,   7-3 = 3 )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32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54150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Burn   </a:t>
                      </a:r>
                      <a:r>
                        <a:rPr lang="th-TH" sz="1800" dirty="0" smtClean="0">
                          <a:effectLst/>
                        </a:rPr>
                        <a:t>       </a:t>
                      </a:r>
                      <a:r>
                        <a:rPr lang="en-US" sz="1800" dirty="0" smtClean="0">
                          <a:effectLst/>
                        </a:rPr>
                        <a:t>(</a:t>
                      </a:r>
                      <a:r>
                        <a:rPr lang="en-US" sz="1800" dirty="0">
                          <a:effectLst/>
                        </a:rPr>
                        <a:t>minor : </a:t>
                      </a:r>
                      <a:r>
                        <a:rPr lang="th-TH" sz="1800" dirty="0">
                          <a:effectLst/>
                        </a:rPr>
                        <a:t>ตื้น </a:t>
                      </a:r>
                      <a:r>
                        <a:rPr lang="en-US" sz="1800" dirty="0">
                          <a:effectLst/>
                        </a:rPr>
                        <a:t>&lt; 15</a:t>
                      </a:r>
                      <a:r>
                        <a:rPr lang="th-TH" sz="1800" dirty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%;   mod. : </a:t>
                      </a:r>
                      <a:r>
                        <a:rPr lang="th-TH" sz="1800" dirty="0">
                          <a:effectLst/>
                        </a:rPr>
                        <a:t>ลึก</a:t>
                      </a:r>
                      <a:r>
                        <a:rPr lang="en-US" sz="1800" dirty="0">
                          <a:effectLst/>
                        </a:rPr>
                        <a:t> &gt; 5 %;   major : </a:t>
                      </a:r>
                      <a:r>
                        <a:rPr lang="th-TH" sz="1800" dirty="0">
                          <a:effectLst/>
                        </a:rPr>
                        <a:t>ตื้น </a:t>
                      </a:r>
                      <a:r>
                        <a:rPr lang="en-US" sz="1800" dirty="0">
                          <a:effectLst/>
                        </a:rPr>
                        <a:t>&gt; 20 % / </a:t>
                      </a:r>
                      <a:r>
                        <a:rPr lang="th-TH" sz="1800" dirty="0">
                          <a:effectLst/>
                        </a:rPr>
                        <a:t>ลึก </a:t>
                      </a:r>
                      <a:r>
                        <a:rPr lang="en-US" sz="1800" dirty="0">
                          <a:effectLst/>
                        </a:rPr>
                        <a:t>&gt; 10 %)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32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32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54150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Sepsis                            </a:t>
                      </a:r>
                      <a:r>
                        <a:rPr lang="th-TH" sz="1800" baseline="0" dirty="0" smtClean="0">
                          <a:effectLst/>
                        </a:rPr>
                        <a:t>    </a:t>
                      </a:r>
                      <a:r>
                        <a:rPr lang="en-US" sz="1800" dirty="0" smtClean="0">
                          <a:effectLst/>
                        </a:rPr>
                        <a:t>(</a:t>
                      </a:r>
                      <a:r>
                        <a:rPr lang="en-US" sz="1800" dirty="0">
                          <a:effectLst/>
                        </a:rPr>
                        <a:t>sepsis  =  1,     severe sepsis  =  2,     septic shock  =  3)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32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32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54150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Recent major operation                                        ( 1 - 2  wk. )</a:t>
                      </a:r>
                      <a:endParaRPr lang="en-US" sz="280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32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32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54150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Acute pancreatitis,  Hepatitis,   Peritonitis,  Necrotizing </a:t>
                      </a:r>
                      <a:r>
                        <a:rPr lang="en-US" sz="1800" dirty="0" smtClean="0">
                          <a:effectLst/>
                        </a:rPr>
                        <a:t>fasciitis</a:t>
                      </a:r>
                      <a:r>
                        <a:rPr lang="th-TH" sz="1800" dirty="0" smtClean="0">
                          <a:effectLst/>
                        </a:rPr>
                        <a:t>  </a:t>
                      </a:r>
                      <a:r>
                        <a:rPr lang="en-US" sz="1800" dirty="0" smtClean="0">
                          <a:effectLst/>
                        </a:rPr>
                        <a:t>…………………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32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32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83933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Disease </a:t>
                      </a:r>
                      <a:r>
                        <a:rPr lang="en-US" sz="1800" dirty="0">
                          <a:effectLst/>
                        </a:rPr>
                        <a:t>/ Other threatening condition </a:t>
                      </a:r>
                      <a:r>
                        <a:rPr lang="th-TH" sz="1800" dirty="0" smtClean="0">
                          <a:effectLst/>
                        </a:rPr>
                        <a:t>   </a:t>
                      </a:r>
                      <a:r>
                        <a:rPr lang="en-US" sz="1800" dirty="0" smtClean="0">
                          <a:effectLst/>
                        </a:rPr>
                        <a:t>(</a:t>
                      </a:r>
                      <a:r>
                        <a:rPr lang="en-US" sz="1800" dirty="0" err="1">
                          <a:effectLst/>
                        </a:rPr>
                        <a:t>eg</a:t>
                      </a:r>
                      <a:r>
                        <a:rPr lang="en-US" sz="1800" dirty="0">
                          <a:effectLst/>
                        </a:rPr>
                        <a:t>. </a:t>
                      </a:r>
                      <a:r>
                        <a:rPr lang="th-TH" sz="1800" dirty="0" smtClean="0">
                          <a:effectLst/>
                        </a:rPr>
                        <a:t>  </a:t>
                      </a:r>
                      <a:r>
                        <a:rPr lang="en-US" sz="1800" dirty="0" smtClean="0">
                          <a:effectLst/>
                        </a:rPr>
                        <a:t>GI </a:t>
                      </a:r>
                      <a:r>
                        <a:rPr lang="en-US" sz="1800" dirty="0">
                          <a:effectLst/>
                        </a:rPr>
                        <a:t>bleed, </a:t>
                      </a:r>
                      <a:r>
                        <a:rPr lang="th-TH" sz="1800" dirty="0" smtClean="0">
                          <a:effectLst/>
                        </a:rPr>
                        <a:t>  </a:t>
                      </a:r>
                      <a:r>
                        <a:rPr lang="en-US" sz="1800" dirty="0" smtClean="0">
                          <a:effectLst/>
                        </a:rPr>
                        <a:t>shock</a:t>
                      </a:r>
                      <a:r>
                        <a:rPr lang="en-US" sz="1800" dirty="0">
                          <a:effectLst/>
                        </a:rPr>
                        <a:t>, </a:t>
                      </a:r>
                      <a:r>
                        <a:rPr lang="th-TH" sz="1800" dirty="0" smtClean="0">
                          <a:effectLst/>
                        </a:rPr>
                        <a:t>   </a:t>
                      </a:r>
                      <a:r>
                        <a:rPr lang="en-US" sz="1800" dirty="0" smtClean="0">
                          <a:effectLst/>
                        </a:rPr>
                        <a:t>diarrhea</a:t>
                      </a:r>
                      <a:r>
                        <a:rPr lang="en-US" sz="1800" dirty="0">
                          <a:effectLst/>
                        </a:rPr>
                        <a:t>, </a:t>
                      </a:r>
                      <a:r>
                        <a:rPr lang="th-TH" sz="1800" dirty="0" smtClean="0">
                          <a:effectLst/>
                        </a:rPr>
                        <a:t>           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</a:rPr>
                        <a:t>                  </a:t>
                      </a:r>
                      <a:r>
                        <a:rPr lang="en-US" sz="1800" dirty="0" smtClean="0">
                          <a:effectLst/>
                        </a:rPr>
                        <a:t>EC-fistula</a:t>
                      </a:r>
                      <a:r>
                        <a:rPr lang="en-US" sz="1800" dirty="0">
                          <a:effectLst/>
                        </a:rPr>
                        <a:t>, …………. ……………………………………………………………………….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32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32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649805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u="sng" dirty="0">
                          <a:effectLst/>
                        </a:rPr>
                        <a:t>หมายเหตุ</a:t>
                      </a:r>
                      <a:r>
                        <a:rPr lang="th-TH" sz="1600" dirty="0">
                          <a:effectLst/>
                        </a:rPr>
                        <a:t> 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th-TH" sz="2800" dirty="0" smtClean="0">
                          <a:effectLst/>
                        </a:rPr>
                        <a:t>ให้</a:t>
                      </a:r>
                      <a:r>
                        <a:rPr lang="th-TH" sz="2800" dirty="0">
                          <a:effectLst/>
                        </a:rPr>
                        <a:t>คะแนน  แต่ละ </a:t>
                      </a:r>
                      <a:r>
                        <a:rPr lang="th-TH" sz="2800" dirty="0" smtClean="0">
                          <a:effectLst/>
                        </a:rPr>
                        <a:t>ภาวะ แล้ว</a:t>
                      </a:r>
                      <a:r>
                        <a:rPr lang="en-US" sz="2800" dirty="0" smtClean="0">
                          <a:effectLst/>
                        </a:rPr>
                        <a:t> </a:t>
                      </a:r>
                      <a:r>
                        <a:rPr lang="th-TH" sz="2800" u="sng" dirty="0" smtClean="0">
                          <a:effectLst/>
                        </a:rPr>
                        <a:t>รวม</a:t>
                      </a:r>
                      <a:r>
                        <a:rPr lang="th-TH" sz="2800" u="sng" dirty="0">
                          <a:effectLst/>
                        </a:rPr>
                        <a:t>คะแนน</a:t>
                      </a:r>
                      <a:r>
                        <a:rPr lang="th-TH" sz="2800" dirty="0">
                          <a:effectLst/>
                        </a:rPr>
                        <a:t>  </a:t>
                      </a:r>
                      <a:r>
                        <a:rPr lang="th-TH" sz="2800" dirty="0" smtClean="0">
                          <a:effectLst/>
                        </a:rPr>
                        <a:t>แต่ ผลรวม</a:t>
                      </a:r>
                      <a:r>
                        <a:rPr lang="th-TH" sz="2800" dirty="0">
                          <a:effectLst/>
                        </a:rPr>
                        <a:t>สุดท้าย </a:t>
                      </a:r>
                      <a:r>
                        <a:rPr lang="th-TH" sz="2800" u="sng" dirty="0" smtClean="0">
                          <a:effectLst/>
                        </a:rPr>
                        <a:t>ไม่</a:t>
                      </a:r>
                      <a:r>
                        <a:rPr lang="th-TH" sz="2800" u="sng" dirty="0">
                          <a:effectLst/>
                        </a:rPr>
                        <a:t>เกิน  </a:t>
                      </a:r>
                      <a:r>
                        <a:rPr lang="en-US" sz="2800" u="sng" dirty="0">
                          <a:effectLst/>
                        </a:rPr>
                        <a:t>3</a:t>
                      </a:r>
                      <a:r>
                        <a:rPr lang="th-TH" sz="2800" dirty="0">
                          <a:effectLst/>
                        </a:rPr>
                        <a:t>                         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3" name="Straight Connector 2"/>
          <p:cNvCxnSpPr/>
          <p:nvPr/>
        </p:nvCxnSpPr>
        <p:spPr>
          <a:xfrm>
            <a:off x="3707904" y="404664"/>
            <a:ext cx="1512168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5436096" y="404664"/>
            <a:ext cx="1152128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7308304" y="404664"/>
            <a:ext cx="1512168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403648" y="3496940"/>
            <a:ext cx="6128601" cy="2585323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h-TH" sz="5400" b="1" dirty="0" smtClean="0">
                <a:solidFill>
                  <a:schemeClr val="bg1"/>
                </a:solidFill>
              </a:rPr>
              <a:t>  การกำหนด ให้ แต่ละภาวะ </a:t>
            </a:r>
          </a:p>
          <a:p>
            <a:r>
              <a:rPr lang="th-TH" sz="5400" b="1" dirty="0" smtClean="0">
                <a:solidFill>
                  <a:schemeClr val="bg1"/>
                </a:solidFill>
              </a:rPr>
              <a:t>        มีค่า </a:t>
            </a:r>
            <a:r>
              <a:rPr lang="th-TH" sz="5400" b="1" u="sng" dirty="0" smtClean="0">
                <a:solidFill>
                  <a:schemeClr val="bg1"/>
                </a:solidFill>
              </a:rPr>
              <a:t>คะแนน</a:t>
            </a:r>
            <a:r>
              <a:rPr lang="th-TH" sz="5400" b="1" dirty="0" smtClean="0">
                <a:solidFill>
                  <a:schemeClr val="bg1"/>
                </a:solidFill>
              </a:rPr>
              <a:t>  </a:t>
            </a:r>
            <a:r>
              <a:rPr lang="th-TH" sz="5400" b="1" u="sng" dirty="0" smtClean="0">
                <a:solidFill>
                  <a:schemeClr val="bg1"/>
                </a:solidFill>
              </a:rPr>
              <a:t>คงที่ </a:t>
            </a:r>
          </a:p>
          <a:p>
            <a:r>
              <a:rPr lang="th-TH" sz="5400" b="1" dirty="0" smtClean="0">
                <a:solidFill>
                  <a:schemeClr val="bg1"/>
                </a:solidFill>
              </a:rPr>
              <a:t>     </a:t>
            </a:r>
            <a:r>
              <a:rPr lang="th-TH" sz="5400" b="1" u="sng" dirty="0" smtClean="0">
                <a:solidFill>
                  <a:schemeClr val="bg1"/>
                </a:solidFill>
              </a:rPr>
              <a:t>ไม่ถูกต้อง</a:t>
            </a:r>
            <a:r>
              <a:rPr lang="th-TH" sz="5400" b="1" dirty="0" smtClean="0">
                <a:solidFill>
                  <a:schemeClr val="bg1"/>
                </a:solidFill>
              </a:rPr>
              <a:t>  ตามตรรกะ</a:t>
            </a:r>
            <a:endParaRPr lang="en-US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60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64" y="1052736"/>
            <a:ext cx="8847132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189364" y="1052736"/>
            <a:ext cx="2726452" cy="720080"/>
          </a:xfrm>
          <a:prstGeom prst="roundRect">
            <a:avLst/>
          </a:prstGeom>
          <a:noFill/>
          <a:ln w="7620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56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8077200" cy="1905000"/>
          </a:xfrm>
        </p:spPr>
        <p:txBody>
          <a:bodyPr/>
          <a:lstStyle/>
          <a:p>
            <a:r>
              <a:rPr lang="en-US" sz="10600" b="1" dirty="0" smtClean="0">
                <a:solidFill>
                  <a:srgbClr val="0000FF"/>
                </a:solidFill>
              </a:rPr>
              <a:t>conclusion</a:t>
            </a:r>
            <a:endParaRPr lang="en-US" sz="3600" dirty="0" smtClean="0">
              <a:solidFill>
                <a:srgbClr val="0000FF"/>
              </a:solidFill>
            </a:endParaRPr>
          </a:p>
        </p:txBody>
      </p:sp>
      <p:pic>
        <p:nvPicPr>
          <p:cNvPr id="121859" name="Picture 3" descr="CMPNG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667000"/>
            <a:ext cx="46482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60" name="Freeform 4"/>
          <p:cNvSpPr>
            <a:spLocks/>
          </p:cNvSpPr>
          <p:nvPr/>
        </p:nvSpPr>
        <p:spPr bwMode="auto">
          <a:xfrm>
            <a:off x="452438" y="260350"/>
            <a:ext cx="8072437" cy="2684463"/>
          </a:xfrm>
          <a:custGeom>
            <a:avLst/>
            <a:gdLst>
              <a:gd name="T0" fmla="*/ 2147483647 w 5085"/>
              <a:gd name="T1" fmla="*/ 2147483647 h 1691"/>
              <a:gd name="T2" fmla="*/ 2147483647 w 5085"/>
              <a:gd name="T3" fmla="*/ 2147483647 h 1691"/>
              <a:gd name="T4" fmla="*/ 2147483647 w 5085"/>
              <a:gd name="T5" fmla="*/ 2147483647 h 1691"/>
              <a:gd name="T6" fmla="*/ 2147483647 w 5085"/>
              <a:gd name="T7" fmla="*/ 2147483647 h 1691"/>
              <a:gd name="T8" fmla="*/ 2147483647 w 5085"/>
              <a:gd name="T9" fmla="*/ 2147483647 h 1691"/>
              <a:gd name="T10" fmla="*/ 2147483647 w 5085"/>
              <a:gd name="T11" fmla="*/ 2147483647 h 1691"/>
              <a:gd name="T12" fmla="*/ 2147483647 w 5085"/>
              <a:gd name="T13" fmla="*/ 2147483647 h 1691"/>
              <a:gd name="T14" fmla="*/ 2147483647 w 5085"/>
              <a:gd name="T15" fmla="*/ 2147483647 h 1691"/>
              <a:gd name="T16" fmla="*/ 2147483647 w 5085"/>
              <a:gd name="T17" fmla="*/ 2147483647 h 1691"/>
              <a:gd name="T18" fmla="*/ 2147483647 w 5085"/>
              <a:gd name="T19" fmla="*/ 2147483647 h 1691"/>
              <a:gd name="T20" fmla="*/ 2147483647 w 5085"/>
              <a:gd name="T21" fmla="*/ 2147483647 h 1691"/>
              <a:gd name="T22" fmla="*/ 2147483647 w 5085"/>
              <a:gd name="T23" fmla="*/ 2147483647 h 1691"/>
              <a:gd name="T24" fmla="*/ 2147483647 w 5085"/>
              <a:gd name="T25" fmla="*/ 2147483647 h 1691"/>
              <a:gd name="T26" fmla="*/ 2147483647 w 5085"/>
              <a:gd name="T27" fmla="*/ 2147483647 h 1691"/>
              <a:gd name="T28" fmla="*/ 2147483647 w 5085"/>
              <a:gd name="T29" fmla="*/ 2147483647 h 1691"/>
              <a:gd name="T30" fmla="*/ 2147483647 w 5085"/>
              <a:gd name="T31" fmla="*/ 2147483647 h 1691"/>
              <a:gd name="T32" fmla="*/ 2147483647 w 5085"/>
              <a:gd name="T33" fmla="*/ 2147483647 h 1691"/>
              <a:gd name="T34" fmla="*/ 2147483647 w 5085"/>
              <a:gd name="T35" fmla="*/ 2147483647 h 1691"/>
              <a:gd name="T36" fmla="*/ 2147483647 w 5085"/>
              <a:gd name="T37" fmla="*/ 2147483647 h 1691"/>
              <a:gd name="T38" fmla="*/ 2147483647 w 5085"/>
              <a:gd name="T39" fmla="*/ 2147483647 h 1691"/>
              <a:gd name="T40" fmla="*/ 2147483647 w 5085"/>
              <a:gd name="T41" fmla="*/ 2147483647 h 1691"/>
              <a:gd name="T42" fmla="*/ 2147483647 w 5085"/>
              <a:gd name="T43" fmla="*/ 2147483647 h 1691"/>
              <a:gd name="T44" fmla="*/ 2147483647 w 5085"/>
              <a:gd name="T45" fmla="*/ 2147483647 h 1691"/>
              <a:gd name="T46" fmla="*/ 2147483647 w 5085"/>
              <a:gd name="T47" fmla="*/ 2147483647 h 1691"/>
              <a:gd name="T48" fmla="*/ 2147483647 w 5085"/>
              <a:gd name="T49" fmla="*/ 2147483647 h 1691"/>
              <a:gd name="T50" fmla="*/ 2147483647 w 5085"/>
              <a:gd name="T51" fmla="*/ 2147483647 h 1691"/>
              <a:gd name="T52" fmla="*/ 2147483647 w 5085"/>
              <a:gd name="T53" fmla="*/ 2147483647 h 1691"/>
              <a:gd name="T54" fmla="*/ 2147483647 w 5085"/>
              <a:gd name="T55" fmla="*/ 2147483647 h 1691"/>
              <a:gd name="T56" fmla="*/ 2147483647 w 5085"/>
              <a:gd name="T57" fmla="*/ 2147483647 h 1691"/>
              <a:gd name="T58" fmla="*/ 2147483647 w 5085"/>
              <a:gd name="T59" fmla="*/ 2147483647 h 1691"/>
              <a:gd name="T60" fmla="*/ 2147483647 w 5085"/>
              <a:gd name="T61" fmla="*/ 2147483647 h 1691"/>
              <a:gd name="T62" fmla="*/ 2147483647 w 5085"/>
              <a:gd name="T63" fmla="*/ 2147483647 h 1691"/>
              <a:gd name="T64" fmla="*/ 2147483647 w 5085"/>
              <a:gd name="T65" fmla="*/ 2147483647 h 1691"/>
              <a:gd name="T66" fmla="*/ 2147483647 w 5085"/>
              <a:gd name="T67" fmla="*/ 2147483647 h 1691"/>
              <a:gd name="T68" fmla="*/ 2147483647 w 5085"/>
              <a:gd name="T69" fmla="*/ 2147483647 h 1691"/>
              <a:gd name="T70" fmla="*/ 2147483647 w 5085"/>
              <a:gd name="T71" fmla="*/ 2147483647 h 1691"/>
              <a:gd name="T72" fmla="*/ 2147483647 w 5085"/>
              <a:gd name="T73" fmla="*/ 2147483647 h 1691"/>
              <a:gd name="T74" fmla="*/ 2147483647 w 5085"/>
              <a:gd name="T75" fmla="*/ 2147483647 h 1691"/>
              <a:gd name="T76" fmla="*/ 2147483647 w 5085"/>
              <a:gd name="T77" fmla="*/ 2147483647 h 1691"/>
              <a:gd name="T78" fmla="*/ 2147483647 w 5085"/>
              <a:gd name="T79" fmla="*/ 2147483647 h 1691"/>
              <a:gd name="T80" fmla="*/ 2147483647 w 5085"/>
              <a:gd name="T81" fmla="*/ 2147483647 h 1691"/>
              <a:gd name="T82" fmla="*/ 2147483647 w 5085"/>
              <a:gd name="T83" fmla="*/ 2147483647 h 1691"/>
              <a:gd name="T84" fmla="*/ 2147483647 w 5085"/>
              <a:gd name="T85" fmla="*/ 2147483647 h 1691"/>
              <a:gd name="T86" fmla="*/ 2147483647 w 5085"/>
              <a:gd name="T87" fmla="*/ 2147483647 h 1691"/>
              <a:gd name="T88" fmla="*/ 2147483647 w 5085"/>
              <a:gd name="T89" fmla="*/ 2147483647 h 1691"/>
              <a:gd name="T90" fmla="*/ 2147483647 w 5085"/>
              <a:gd name="T91" fmla="*/ 2147483647 h 1691"/>
              <a:gd name="T92" fmla="*/ 2147483647 w 5085"/>
              <a:gd name="T93" fmla="*/ 2147483647 h 1691"/>
              <a:gd name="T94" fmla="*/ 2147483647 w 5085"/>
              <a:gd name="T95" fmla="*/ 2147483647 h 1691"/>
              <a:gd name="T96" fmla="*/ 2147483647 w 5085"/>
              <a:gd name="T97" fmla="*/ 2147483647 h 1691"/>
              <a:gd name="T98" fmla="*/ 2147483647 w 5085"/>
              <a:gd name="T99" fmla="*/ 2147483647 h 1691"/>
              <a:gd name="T100" fmla="*/ 2147483647 w 5085"/>
              <a:gd name="T101" fmla="*/ 2147483647 h 1691"/>
              <a:gd name="T102" fmla="*/ 2147483647 w 5085"/>
              <a:gd name="T103" fmla="*/ 2147483647 h 1691"/>
              <a:gd name="T104" fmla="*/ 2147483647 w 5085"/>
              <a:gd name="T105" fmla="*/ 2147483647 h 1691"/>
              <a:gd name="T106" fmla="*/ 2147483647 w 5085"/>
              <a:gd name="T107" fmla="*/ 2147483647 h 1691"/>
              <a:gd name="T108" fmla="*/ 2147483647 w 5085"/>
              <a:gd name="T109" fmla="*/ 2147483647 h 1691"/>
              <a:gd name="T110" fmla="*/ 2147483647 w 5085"/>
              <a:gd name="T111" fmla="*/ 2147483647 h 169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5085"/>
              <a:gd name="T169" fmla="*/ 0 h 1691"/>
              <a:gd name="T170" fmla="*/ 5085 w 5085"/>
              <a:gd name="T171" fmla="*/ 1691 h 169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5085" h="1691">
                <a:moveTo>
                  <a:pt x="1731" y="251"/>
                </a:moveTo>
                <a:cubicBezTo>
                  <a:pt x="1669" y="248"/>
                  <a:pt x="1607" y="248"/>
                  <a:pt x="1545" y="243"/>
                </a:cubicBezTo>
                <a:cubicBezTo>
                  <a:pt x="1507" y="240"/>
                  <a:pt x="1488" y="210"/>
                  <a:pt x="1460" y="192"/>
                </a:cubicBezTo>
                <a:cubicBezTo>
                  <a:pt x="1440" y="179"/>
                  <a:pt x="1407" y="172"/>
                  <a:pt x="1384" y="166"/>
                </a:cubicBezTo>
                <a:cubicBezTo>
                  <a:pt x="1349" y="140"/>
                  <a:pt x="1322" y="137"/>
                  <a:pt x="1282" y="124"/>
                </a:cubicBezTo>
                <a:cubicBezTo>
                  <a:pt x="1265" y="127"/>
                  <a:pt x="1247" y="125"/>
                  <a:pt x="1231" y="132"/>
                </a:cubicBezTo>
                <a:cubicBezTo>
                  <a:pt x="1213" y="140"/>
                  <a:pt x="1188" y="192"/>
                  <a:pt x="1172" y="209"/>
                </a:cubicBezTo>
                <a:cubicBezTo>
                  <a:pt x="1162" y="236"/>
                  <a:pt x="1130" y="285"/>
                  <a:pt x="1130" y="285"/>
                </a:cubicBezTo>
                <a:cubicBezTo>
                  <a:pt x="1000" y="268"/>
                  <a:pt x="880" y="210"/>
                  <a:pt x="757" y="166"/>
                </a:cubicBezTo>
                <a:cubicBezTo>
                  <a:pt x="686" y="169"/>
                  <a:pt x="615" y="164"/>
                  <a:pt x="545" y="175"/>
                </a:cubicBezTo>
                <a:cubicBezTo>
                  <a:pt x="520" y="179"/>
                  <a:pt x="477" y="209"/>
                  <a:pt x="477" y="209"/>
                </a:cubicBezTo>
                <a:cubicBezTo>
                  <a:pt x="471" y="217"/>
                  <a:pt x="464" y="225"/>
                  <a:pt x="460" y="234"/>
                </a:cubicBezTo>
                <a:cubicBezTo>
                  <a:pt x="456" y="242"/>
                  <a:pt x="461" y="259"/>
                  <a:pt x="452" y="260"/>
                </a:cubicBezTo>
                <a:cubicBezTo>
                  <a:pt x="426" y="263"/>
                  <a:pt x="376" y="243"/>
                  <a:pt x="376" y="243"/>
                </a:cubicBezTo>
                <a:cubicBezTo>
                  <a:pt x="254" y="182"/>
                  <a:pt x="142" y="291"/>
                  <a:pt x="79" y="387"/>
                </a:cubicBezTo>
                <a:cubicBezTo>
                  <a:pt x="70" y="415"/>
                  <a:pt x="55" y="435"/>
                  <a:pt x="45" y="463"/>
                </a:cubicBezTo>
                <a:cubicBezTo>
                  <a:pt x="48" y="505"/>
                  <a:pt x="45" y="549"/>
                  <a:pt x="54" y="590"/>
                </a:cubicBezTo>
                <a:cubicBezTo>
                  <a:pt x="57" y="602"/>
                  <a:pt x="72" y="605"/>
                  <a:pt x="79" y="615"/>
                </a:cubicBezTo>
                <a:cubicBezTo>
                  <a:pt x="84" y="623"/>
                  <a:pt x="85" y="632"/>
                  <a:pt x="88" y="641"/>
                </a:cubicBezTo>
                <a:cubicBezTo>
                  <a:pt x="77" y="672"/>
                  <a:pt x="37" y="725"/>
                  <a:pt x="37" y="725"/>
                </a:cubicBezTo>
                <a:cubicBezTo>
                  <a:pt x="25" y="784"/>
                  <a:pt x="5" y="856"/>
                  <a:pt x="62" y="895"/>
                </a:cubicBezTo>
                <a:cubicBezTo>
                  <a:pt x="49" y="935"/>
                  <a:pt x="27" y="973"/>
                  <a:pt x="11" y="1013"/>
                </a:cubicBezTo>
                <a:cubicBezTo>
                  <a:pt x="18" y="1118"/>
                  <a:pt x="0" y="1234"/>
                  <a:pt x="105" y="1293"/>
                </a:cubicBezTo>
                <a:cubicBezTo>
                  <a:pt x="128" y="1306"/>
                  <a:pt x="199" y="1309"/>
                  <a:pt x="206" y="1310"/>
                </a:cubicBezTo>
                <a:cubicBezTo>
                  <a:pt x="221" y="1380"/>
                  <a:pt x="256" y="1416"/>
                  <a:pt x="299" y="1471"/>
                </a:cubicBezTo>
                <a:cubicBezTo>
                  <a:pt x="309" y="1484"/>
                  <a:pt x="313" y="1502"/>
                  <a:pt x="325" y="1513"/>
                </a:cubicBezTo>
                <a:cubicBezTo>
                  <a:pt x="342" y="1528"/>
                  <a:pt x="366" y="1534"/>
                  <a:pt x="384" y="1547"/>
                </a:cubicBezTo>
                <a:cubicBezTo>
                  <a:pt x="452" y="1597"/>
                  <a:pt x="379" y="1570"/>
                  <a:pt x="469" y="1615"/>
                </a:cubicBezTo>
                <a:cubicBezTo>
                  <a:pt x="526" y="1643"/>
                  <a:pt x="586" y="1663"/>
                  <a:pt x="647" y="1683"/>
                </a:cubicBezTo>
                <a:cubicBezTo>
                  <a:pt x="686" y="1677"/>
                  <a:pt x="726" y="1675"/>
                  <a:pt x="765" y="1666"/>
                </a:cubicBezTo>
                <a:cubicBezTo>
                  <a:pt x="773" y="1664"/>
                  <a:pt x="824" y="1624"/>
                  <a:pt x="825" y="1623"/>
                </a:cubicBezTo>
                <a:cubicBezTo>
                  <a:pt x="855" y="1601"/>
                  <a:pt x="882" y="1589"/>
                  <a:pt x="918" y="1581"/>
                </a:cubicBezTo>
                <a:cubicBezTo>
                  <a:pt x="941" y="1584"/>
                  <a:pt x="966" y="1577"/>
                  <a:pt x="986" y="1589"/>
                </a:cubicBezTo>
                <a:cubicBezTo>
                  <a:pt x="999" y="1597"/>
                  <a:pt x="996" y="1618"/>
                  <a:pt x="1003" y="1632"/>
                </a:cubicBezTo>
                <a:cubicBezTo>
                  <a:pt x="1022" y="1667"/>
                  <a:pt x="1031" y="1668"/>
                  <a:pt x="1062" y="1691"/>
                </a:cubicBezTo>
                <a:cubicBezTo>
                  <a:pt x="1090" y="1688"/>
                  <a:pt x="1120" y="1691"/>
                  <a:pt x="1147" y="1683"/>
                </a:cubicBezTo>
                <a:cubicBezTo>
                  <a:pt x="1191" y="1670"/>
                  <a:pt x="1211" y="1617"/>
                  <a:pt x="1240" y="1581"/>
                </a:cubicBezTo>
                <a:cubicBezTo>
                  <a:pt x="1289" y="1519"/>
                  <a:pt x="1339" y="1473"/>
                  <a:pt x="1418" y="1454"/>
                </a:cubicBezTo>
                <a:cubicBezTo>
                  <a:pt x="1438" y="1460"/>
                  <a:pt x="1459" y="1462"/>
                  <a:pt x="1477" y="1471"/>
                </a:cubicBezTo>
                <a:cubicBezTo>
                  <a:pt x="1505" y="1485"/>
                  <a:pt x="1499" y="1502"/>
                  <a:pt x="1519" y="1522"/>
                </a:cubicBezTo>
                <a:cubicBezTo>
                  <a:pt x="1535" y="1538"/>
                  <a:pt x="1554" y="1548"/>
                  <a:pt x="1570" y="1564"/>
                </a:cubicBezTo>
                <a:cubicBezTo>
                  <a:pt x="1607" y="1549"/>
                  <a:pt x="1627" y="1526"/>
                  <a:pt x="1663" y="1513"/>
                </a:cubicBezTo>
                <a:cubicBezTo>
                  <a:pt x="1735" y="1457"/>
                  <a:pt x="1765" y="1440"/>
                  <a:pt x="1850" y="1420"/>
                </a:cubicBezTo>
                <a:cubicBezTo>
                  <a:pt x="1864" y="1423"/>
                  <a:pt x="1880" y="1420"/>
                  <a:pt x="1892" y="1428"/>
                </a:cubicBezTo>
                <a:cubicBezTo>
                  <a:pt x="1919" y="1445"/>
                  <a:pt x="1923" y="1489"/>
                  <a:pt x="1934" y="1513"/>
                </a:cubicBezTo>
                <a:cubicBezTo>
                  <a:pt x="1948" y="1545"/>
                  <a:pt x="1954" y="1540"/>
                  <a:pt x="1985" y="1556"/>
                </a:cubicBezTo>
                <a:cubicBezTo>
                  <a:pt x="2035" y="1544"/>
                  <a:pt x="2065" y="1525"/>
                  <a:pt x="2112" y="1513"/>
                </a:cubicBezTo>
                <a:cubicBezTo>
                  <a:pt x="2154" y="1485"/>
                  <a:pt x="2183" y="1469"/>
                  <a:pt x="2231" y="1454"/>
                </a:cubicBezTo>
                <a:cubicBezTo>
                  <a:pt x="2259" y="1462"/>
                  <a:pt x="2291" y="1463"/>
                  <a:pt x="2315" y="1479"/>
                </a:cubicBezTo>
                <a:cubicBezTo>
                  <a:pt x="2325" y="1486"/>
                  <a:pt x="2331" y="1498"/>
                  <a:pt x="2341" y="1505"/>
                </a:cubicBezTo>
                <a:cubicBezTo>
                  <a:pt x="2356" y="1515"/>
                  <a:pt x="2390" y="1524"/>
                  <a:pt x="2409" y="1530"/>
                </a:cubicBezTo>
                <a:cubicBezTo>
                  <a:pt x="2446" y="1527"/>
                  <a:pt x="2483" y="1527"/>
                  <a:pt x="2519" y="1522"/>
                </a:cubicBezTo>
                <a:cubicBezTo>
                  <a:pt x="2549" y="1518"/>
                  <a:pt x="2583" y="1489"/>
                  <a:pt x="2612" y="1479"/>
                </a:cubicBezTo>
                <a:cubicBezTo>
                  <a:pt x="2629" y="1473"/>
                  <a:pt x="2646" y="1468"/>
                  <a:pt x="2663" y="1462"/>
                </a:cubicBezTo>
                <a:cubicBezTo>
                  <a:pt x="2671" y="1459"/>
                  <a:pt x="2688" y="1454"/>
                  <a:pt x="2688" y="1454"/>
                </a:cubicBezTo>
                <a:cubicBezTo>
                  <a:pt x="2708" y="1460"/>
                  <a:pt x="2728" y="1463"/>
                  <a:pt x="2747" y="1471"/>
                </a:cubicBezTo>
                <a:cubicBezTo>
                  <a:pt x="2760" y="1477"/>
                  <a:pt x="2768" y="1491"/>
                  <a:pt x="2781" y="1496"/>
                </a:cubicBezTo>
                <a:cubicBezTo>
                  <a:pt x="2811" y="1508"/>
                  <a:pt x="2875" y="1522"/>
                  <a:pt x="2875" y="1522"/>
                </a:cubicBezTo>
                <a:cubicBezTo>
                  <a:pt x="2965" y="1513"/>
                  <a:pt x="3056" y="1506"/>
                  <a:pt x="3146" y="1496"/>
                </a:cubicBezTo>
                <a:cubicBezTo>
                  <a:pt x="3216" y="1488"/>
                  <a:pt x="3293" y="1427"/>
                  <a:pt x="3357" y="1395"/>
                </a:cubicBezTo>
                <a:cubicBezTo>
                  <a:pt x="3417" y="1413"/>
                  <a:pt x="3343" y="1387"/>
                  <a:pt x="3425" y="1437"/>
                </a:cubicBezTo>
                <a:cubicBezTo>
                  <a:pt x="3441" y="1447"/>
                  <a:pt x="3473" y="1456"/>
                  <a:pt x="3493" y="1462"/>
                </a:cubicBezTo>
                <a:cubicBezTo>
                  <a:pt x="3538" y="1459"/>
                  <a:pt x="3584" y="1464"/>
                  <a:pt x="3628" y="1454"/>
                </a:cubicBezTo>
                <a:cubicBezTo>
                  <a:pt x="3648" y="1449"/>
                  <a:pt x="3679" y="1420"/>
                  <a:pt x="3679" y="1420"/>
                </a:cubicBezTo>
                <a:cubicBezTo>
                  <a:pt x="3701" y="1427"/>
                  <a:pt x="3716" y="1452"/>
                  <a:pt x="3739" y="1454"/>
                </a:cubicBezTo>
                <a:cubicBezTo>
                  <a:pt x="3781" y="1458"/>
                  <a:pt x="3824" y="1448"/>
                  <a:pt x="3866" y="1445"/>
                </a:cubicBezTo>
                <a:cubicBezTo>
                  <a:pt x="3900" y="1437"/>
                  <a:pt x="3917" y="1425"/>
                  <a:pt x="3950" y="1437"/>
                </a:cubicBezTo>
                <a:cubicBezTo>
                  <a:pt x="3970" y="1498"/>
                  <a:pt x="4006" y="1568"/>
                  <a:pt x="4069" y="1598"/>
                </a:cubicBezTo>
                <a:cubicBezTo>
                  <a:pt x="4101" y="1613"/>
                  <a:pt x="4171" y="1632"/>
                  <a:pt x="4171" y="1632"/>
                </a:cubicBezTo>
                <a:cubicBezTo>
                  <a:pt x="4230" y="1629"/>
                  <a:pt x="4290" y="1633"/>
                  <a:pt x="4348" y="1623"/>
                </a:cubicBezTo>
                <a:cubicBezTo>
                  <a:pt x="4360" y="1621"/>
                  <a:pt x="4364" y="1605"/>
                  <a:pt x="4374" y="1598"/>
                </a:cubicBezTo>
                <a:cubicBezTo>
                  <a:pt x="4425" y="1562"/>
                  <a:pt x="4483" y="1507"/>
                  <a:pt x="4543" y="1488"/>
                </a:cubicBezTo>
                <a:cubicBezTo>
                  <a:pt x="4569" y="1561"/>
                  <a:pt x="4626" y="1527"/>
                  <a:pt x="4704" y="1522"/>
                </a:cubicBezTo>
                <a:cubicBezTo>
                  <a:pt x="4737" y="1497"/>
                  <a:pt x="4760" y="1472"/>
                  <a:pt x="4797" y="1454"/>
                </a:cubicBezTo>
                <a:cubicBezTo>
                  <a:pt x="4869" y="1467"/>
                  <a:pt x="4980" y="1491"/>
                  <a:pt x="5035" y="1454"/>
                </a:cubicBezTo>
                <a:cubicBezTo>
                  <a:pt x="5068" y="1432"/>
                  <a:pt x="5029" y="1375"/>
                  <a:pt x="5026" y="1335"/>
                </a:cubicBezTo>
                <a:cubicBezTo>
                  <a:pt x="5040" y="1162"/>
                  <a:pt x="5017" y="1271"/>
                  <a:pt x="5077" y="1183"/>
                </a:cubicBezTo>
                <a:cubicBezTo>
                  <a:pt x="5074" y="1143"/>
                  <a:pt x="5074" y="1103"/>
                  <a:pt x="5068" y="1064"/>
                </a:cubicBezTo>
                <a:cubicBezTo>
                  <a:pt x="5065" y="1046"/>
                  <a:pt x="5057" y="1030"/>
                  <a:pt x="5051" y="1013"/>
                </a:cubicBezTo>
                <a:cubicBezTo>
                  <a:pt x="5048" y="1005"/>
                  <a:pt x="5043" y="988"/>
                  <a:pt x="5043" y="988"/>
                </a:cubicBezTo>
                <a:cubicBezTo>
                  <a:pt x="5046" y="946"/>
                  <a:pt x="5041" y="902"/>
                  <a:pt x="5051" y="861"/>
                </a:cubicBezTo>
                <a:cubicBezTo>
                  <a:pt x="5053" y="851"/>
                  <a:pt x="5070" y="852"/>
                  <a:pt x="5077" y="844"/>
                </a:cubicBezTo>
                <a:cubicBezTo>
                  <a:pt x="5083" y="837"/>
                  <a:pt x="5082" y="827"/>
                  <a:pt x="5085" y="819"/>
                </a:cubicBezTo>
                <a:cubicBezTo>
                  <a:pt x="5075" y="767"/>
                  <a:pt x="5071" y="710"/>
                  <a:pt x="5035" y="666"/>
                </a:cubicBezTo>
                <a:cubicBezTo>
                  <a:pt x="4996" y="618"/>
                  <a:pt x="4964" y="571"/>
                  <a:pt x="4941" y="514"/>
                </a:cubicBezTo>
                <a:cubicBezTo>
                  <a:pt x="4944" y="491"/>
                  <a:pt x="4946" y="468"/>
                  <a:pt x="4950" y="446"/>
                </a:cubicBezTo>
                <a:cubicBezTo>
                  <a:pt x="4952" y="437"/>
                  <a:pt x="4960" y="429"/>
                  <a:pt x="4958" y="420"/>
                </a:cubicBezTo>
                <a:cubicBezTo>
                  <a:pt x="4953" y="393"/>
                  <a:pt x="4936" y="394"/>
                  <a:pt x="4916" y="387"/>
                </a:cubicBezTo>
                <a:cubicBezTo>
                  <a:pt x="4852" y="365"/>
                  <a:pt x="4780" y="347"/>
                  <a:pt x="4713" y="336"/>
                </a:cubicBezTo>
                <a:cubicBezTo>
                  <a:pt x="4699" y="309"/>
                  <a:pt x="4695" y="277"/>
                  <a:pt x="4679" y="251"/>
                </a:cubicBezTo>
                <a:cubicBezTo>
                  <a:pt x="4660" y="221"/>
                  <a:pt x="4579" y="207"/>
                  <a:pt x="4552" y="200"/>
                </a:cubicBezTo>
                <a:cubicBezTo>
                  <a:pt x="4409" y="162"/>
                  <a:pt x="4270" y="171"/>
                  <a:pt x="4120" y="166"/>
                </a:cubicBezTo>
                <a:cubicBezTo>
                  <a:pt x="4103" y="118"/>
                  <a:pt x="4086" y="116"/>
                  <a:pt x="4035" y="107"/>
                </a:cubicBezTo>
                <a:cubicBezTo>
                  <a:pt x="3998" y="110"/>
                  <a:pt x="3961" y="108"/>
                  <a:pt x="3925" y="116"/>
                </a:cubicBezTo>
                <a:cubicBezTo>
                  <a:pt x="3900" y="122"/>
                  <a:pt x="3882" y="146"/>
                  <a:pt x="3857" y="149"/>
                </a:cubicBezTo>
                <a:cubicBezTo>
                  <a:pt x="3834" y="152"/>
                  <a:pt x="3812" y="155"/>
                  <a:pt x="3789" y="158"/>
                </a:cubicBezTo>
                <a:cubicBezTo>
                  <a:pt x="3717" y="181"/>
                  <a:pt x="3726" y="174"/>
                  <a:pt x="3620" y="166"/>
                </a:cubicBezTo>
                <a:cubicBezTo>
                  <a:pt x="3441" y="109"/>
                  <a:pt x="3257" y="128"/>
                  <a:pt x="3069" y="124"/>
                </a:cubicBezTo>
                <a:cubicBezTo>
                  <a:pt x="3056" y="82"/>
                  <a:pt x="3034" y="67"/>
                  <a:pt x="2993" y="56"/>
                </a:cubicBezTo>
                <a:cubicBezTo>
                  <a:pt x="2945" y="63"/>
                  <a:pt x="2892" y="58"/>
                  <a:pt x="2849" y="82"/>
                </a:cubicBezTo>
                <a:cubicBezTo>
                  <a:pt x="2831" y="92"/>
                  <a:pt x="2798" y="116"/>
                  <a:pt x="2798" y="116"/>
                </a:cubicBezTo>
                <a:cubicBezTo>
                  <a:pt x="2787" y="81"/>
                  <a:pt x="2769" y="68"/>
                  <a:pt x="2739" y="48"/>
                </a:cubicBezTo>
                <a:cubicBezTo>
                  <a:pt x="2579" y="54"/>
                  <a:pt x="2538" y="29"/>
                  <a:pt x="2443" y="124"/>
                </a:cubicBezTo>
                <a:cubicBezTo>
                  <a:pt x="2432" y="118"/>
                  <a:pt x="2421" y="112"/>
                  <a:pt x="2409" y="107"/>
                </a:cubicBezTo>
                <a:cubicBezTo>
                  <a:pt x="2401" y="104"/>
                  <a:pt x="2389" y="105"/>
                  <a:pt x="2383" y="99"/>
                </a:cubicBezTo>
                <a:cubicBezTo>
                  <a:pt x="2327" y="45"/>
                  <a:pt x="2402" y="78"/>
                  <a:pt x="2341" y="56"/>
                </a:cubicBezTo>
                <a:cubicBezTo>
                  <a:pt x="2283" y="0"/>
                  <a:pt x="2250" y="27"/>
                  <a:pt x="2180" y="56"/>
                </a:cubicBezTo>
                <a:cubicBezTo>
                  <a:pt x="2155" y="82"/>
                  <a:pt x="2146" y="104"/>
                  <a:pt x="2112" y="116"/>
                </a:cubicBezTo>
                <a:cubicBezTo>
                  <a:pt x="2058" y="102"/>
                  <a:pt x="2088" y="100"/>
                  <a:pt x="2027" y="141"/>
                </a:cubicBezTo>
                <a:cubicBezTo>
                  <a:pt x="1980" y="172"/>
                  <a:pt x="1914" y="146"/>
                  <a:pt x="1858" y="149"/>
                </a:cubicBezTo>
                <a:cubicBezTo>
                  <a:pt x="1830" y="168"/>
                  <a:pt x="1818" y="191"/>
                  <a:pt x="1790" y="209"/>
                </a:cubicBezTo>
                <a:cubicBezTo>
                  <a:pt x="1785" y="225"/>
                  <a:pt x="1783" y="276"/>
                  <a:pt x="1748" y="268"/>
                </a:cubicBezTo>
                <a:cubicBezTo>
                  <a:pt x="1740" y="266"/>
                  <a:pt x="1737" y="257"/>
                  <a:pt x="1731" y="251"/>
                </a:cubicBezTo>
                <a:close/>
              </a:path>
            </a:pathLst>
          </a:custGeom>
          <a:noFill/>
          <a:ln w="57150" cmpd="sng">
            <a:solidFill>
              <a:srgbClr val="FF66FF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84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57200" y="476672"/>
            <a:ext cx="8229600" cy="4708981"/>
          </a:xfrm>
          <a:prstGeom prst="rect">
            <a:avLst/>
          </a:prstGeom>
          <a:solidFill>
            <a:srgbClr val="C00000"/>
          </a:soli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FFFF"/>
                </a:solidFill>
              </a:rPr>
              <a:t>                            </a:t>
            </a:r>
            <a:r>
              <a:rPr lang="en-US" sz="2800" b="1" dirty="0" smtClean="0">
                <a:solidFill>
                  <a:srgbClr val="FFFFFF"/>
                </a:solidFill>
              </a:rPr>
              <a:t>    </a:t>
            </a:r>
            <a:r>
              <a:rPr lang="en-US" sz="6000" b="1" dirty="0" smtClean="0">
                <a:solidFill>
                  <a:srgbClr val="FFFFFF"/>
                </a:solidFill>
              </a:rPr>
              <a:t>Let </a:t>
            </a:r>
            <a:r>
              <a:rPr lang="en-US" sz="6000" i="1" dirty="0">
                <a:solidFill>
                  <a:srgbClr val="FFFFFF"/>
                </a:solidFill>
              </a:rPr>
              <a:t>me</a:t>
            </a:r>
            <a:r>
              <a:rPr lang="en-US" sz="6000" b="1" dirty="0">
                <a:solidFill>
                  <a:srgbClr val="FFFFFF"/>
                </a:solidFill>
              </a:rPr>
              <a:t> die </a:t>
            </a:r>
          </a:p>
          <a:p>
            <a:r>
              <a:rPr lang="en-US" sz="6000" i="1" dirty="0">
                <a:solidFill>
                  <a:srgbClr val="FFFFFF"/>
                </a:solidFill>
              </a:rPr>
              <a:t>            </a:t>
            </a:r>
            <a:r>
              <a:rPr lang="en-US" sz="6000" i="1" dirty="0" smtClean="0">
                <a:solidFill>
                  <a:srgbClr val="FFFFFF"/>
                </a:solidFill>
              </a:rPr>
              <a:t>   because </a:t>
            </a:r>
            <a:r>
              <a:rPr lang="en-US" sz="6000" i="1" dirty="0">
                <a:solidFill>
                  <a:srgbClr val="FFFFFF"/>
                </a:solidFill>
              </a:rPr>
              <a:t>of </a:t>
            </a:r>
          </a:p>
          <a:p>
            <a:r>
              <a:rPr lang="en-US" sz="6000" b="1" dirty="0">
                <a:solidFill>
                  <a:srgbClr val="FFFFFF"/>
                </a:solidFill>
              </a:rPr>
              <a:t>     </a:t>
            </a:r>
            <a:r>
              <a:rPr lang="en-US" sz="6000" b="1" dirty="0" smtClean="0">
                <a:solidFill>
                  <a:srgbClr val="FFFFFF"/>
                </a:solidFill>
              </a:rPr>
              <a:t>  severity </a:t>
            </a:r>
            <a:r>
              <a:rPr lang="en-US" sz="6000" i="1" dirty="0">
                <a:solidFill>
                  <a:srgbClr val="FFFFFF"/>
                </a:solidFill>
              </a:rPr>
              <a:t>of </a:t>
            </a:r>
            <a:r>
              <a:rPr lang="en-US" sz="6000" b="1" dirty="0">
                <a:solidFill>
                  <a:srgbClr val="FFFFFF"/>
                </a:solidFill>
              </a:rPr>
              <a:t>disease </a:t>
            </a:r>
          </a:p>
          <a:p>
            <a:r>
              <a:rPr lang="en-US" sz="6000" b="1" dirty="0">
                <a:solidFill>
                  <a:srgbClr val="FFFFFF"/>
                </a:solidFill>
              </a:rPr>
              <a:t>  </a:t>
            </a:r>
            <a:r>
              <a:rPr lang="en-US" sz="6000" b="1" dirty="0" smtClean="0">
                <a:solidFill>
                  <a:srgbClr val="FFFFFF"/>
                </a:solidFill>
              </a:rPr>
              <a:t>          but </a:t>
            </a:r>
            <a:r>
              <a:rPr lang="en-US" sz="6000" i="1" dirty="0">
                <a:solidFill>
                  <a:srgbClr val="FFFFFF"/>
                </a:solidFill>
              </a:rPr>
              <a:t>not </a:t>
            </a:r>
            <a:r>
              <a:rPr lang="en-US" sz="6000" i="1" dirty="0" smtClean="0">
                <a:solidFill>
                  <a:srgbClr val="FFFFFF"/>
                </a:solidFill>
              </a:rPr>
              <a:t> from  </a:t>
            </a:r>
          </a:p>
          <a:p>
            <a:r>
              <a:rPr lang="en-US" sz="6000" i="1" dirty="0" smtClean="0">
                <a:solidFill>
                  <a:srgbClr val="FFFFFF"/>
                </a:solidFill>
              </a:rPr>
              <a:t> neglected </a:t>
            </a:r>
            <a:r>
              <a:rPr lang="en-US" sz="6000" b="1" dirty="0" smtClean="0">
                <a:solidFill>
                  <a:srgbClr val="FFFFFF"/>
                </a:solidFill>
              </a:rPr>
              <a:t>malnourished</a:t>
            </a:r>
            <a:endParaRPr lang="th-TH" sz="6000" b="1" dirty="0"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5661248"/>
            <a:ext cx="8127546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h-TH" sz="4800" b="1" dirty="0" smtClean="0">
                <a:solidFill>
                  <a:srgbClr val="0000FF"/>
                </a:solidFill>
              </a:rPr>
              <a:t> โครงการ โรงพยาบาล คุณภาพ</a:t>
            </a:r>
            <a:r>
              <a:rPr lang="th-TH" sz="4800" b="1" dirty="0" err="1" smtClean="0">
                <a:solidFill>
                  <a:srgbClr val="0000FF"/>
                </a:solidFill>
              </a:rPr>
              <a:t>โภชน</a:t>
            </a:r>
            <a:r>
              <a:rPr lang="th-TH" sz="4800" b="1" dirty="0" smtClean="0">
                <a:solidFill>
                  <a:srgbClr val="0000FF"/>
                </a:solidFill>
              </a:rPr>
              <a:t>บำบัด</a:t>
            </a:r>
            <a:endParaRPr lang="en-US" sz="4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08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72008"/>
            <a:ext cx="4645677" cy="6525344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799927" y="6495147"/>
            <a:ext cx="34371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0000FF"/>
                </a:solidFill>
                <a:latin typeface="Helvetica" pitchFamily="34" charset="0"/>
                <a:cs typeface="Helvetica" pitchFamily="34" charset="0"/>
              </a:rPr>
              <a:t>White JV, et al.   J </a:t>
            </a:r>
            <a:r>
              <a:rPr lang="en-US" sz="1000" b="1" dirty="0" err="1" smtClean="0">
                <a:solidFill>
                  <a:srgbClr val="0000FF"/>
                </a:solidFill>
                <a:latin typeface="Helvetica" pitchFamily="34" charset="0"/>
                <a:cs typeface="Helvetica" pitchFamily="34" charset="0"/>
              </a:rPr>
              <a:t>Acad</a:t>
            </a:r>
            <a:r>
              <a:rPr lang="en-US" sz="1000" b="1" dirty="0" smtClean="0">
                <a:solidFill>
                  <a:srgbClr val="0000FF"/>
                </a:solidFill>
                <a:latin typeface="Helvetica" pitchFamily="34" charset="0"/>
                <a:cs typeface="Helvetica" pitchFamily="34" charset="0"/>
              </a:rPr>
              <a:t> Nutr Diet  2012;112 : 730–738.</a:t>
            </a:r>
            <a:endParaRPr lang="en-GB" sz="1000" b="1" dirty="0">
              <a:solidFill>
                <a:srgbClr val="0000FF"/>
              </a:solidFill>
              <a:latin typeface="Helvetica" pitchFamily="34" charset="0"/>
              <a:cs typeface="Helvetica" pitchFamily="34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395536" y="1196752"/>
            <a:ext cx="1512168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851920" y="188640"/>
            <a:ext cx="901261" cy="741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852936"/>
            <a:ext cx="4392488" cy="359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5562600" y="3933056"/>
            <a:ext cx="2209800" cy="291812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90582" y="2286000"/>
            <a:ext cx="4445914" cy="359028"/>
          </a:xfrm>
          <a:prstGeom prst="rect">
            <a:avLst/>
          </a:prstGeom>
          <a:noFill/>
          <a:ln w="3175">
            <a:solidFill>
              <a:srgbClr val="FF0000"/>
            </a:solidFill>
            <a:prstDash val="sysDot"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5219044" y="1295400"/>
            <a:ext cx="3239156" cy="646331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FF"/>
            </a:solidFill>
          </a:ln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 New  Concepts 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19400" y="304800"/>
            <a:ext cx="969229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2012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4468688" y="420469"/>
            <a:ext cx="4495800" cy="646331"/>
          </a:xfrm>
          <a:prstGeom prst="rect">
            <a:avLst/>
          </a:prstGeom>
          <a:solidFill>
            <a:srgbClr val="FFFFCC"/>
          </a:solidFill>
          <a:ln w="28575">
            <a:solidFill>
              <a:srgbClr val="FFC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342900" indent="-342900">
              <a:tabLst>
                <a:tab pos="177800" algn="l"/>
                <a:tab pos="533400" algn="l"/>
                <a:tab pos="1066800" algn="l"/>
              </a:tabLst>
            </a:pPr>
            <a:r>
              <a:rPr lang="en-US" sz="3600" b="1" dirty="0" smtClean="0">
                <a:solidFill>
                  <a:srgbClr val="FF0000"/>
                </a:solidFill>
                <a:latin typeface="Arial Black" pitchFamily="34" charset="0"/>
                <a:cs typeface="Cordia New" pitchFamily="34" charset="-34"/>
              </a:rPr>
              <a:t>  </a:t>
            </a:r>
            <a:r>
              <a:rPr lang="en-US" sz="3600" b="1" dirty="0" smtClean="0">
                <a:solidFill>
                  <a:srgbClr val="0000FF"/>
                </a:solidFill>
                <a:latin typeface="Arial Black" pitchFamily="34" charset="0"/>
                <a:cs typeface="Cordia New" pitchFamily="34" charset="-34"/>
              </a:rPr>
              <a:t>N. Assessment</a:t>
            </a:r>
            <a:endParaRPr lang="th-TH" sz="4400" b="1" dirty="0">
              <a:solidFill>
                <a:srgbClr val="0000FF"/>
              </a:solidFill>
              <a:latin typeface="Arial Black" pitchFamily="34" charset="0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5244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29" y="1190997"/>
            <a:ext cx="8631251" cy="5334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179512" y="1196752"/>
            <a:ext cx="998403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4427984" y="1196752"/>
            <a:ext cx="1368152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4576854" y="3212976"/>
            <a:ext cx="179534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648862" y="4149080"/>
            <a:ext cx="323550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066800" y="332656"/>
            <a:ext cx="7249616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2016</a:t>
            </a:r>
            <a:r>
              <a:rPr lang="en-US" sz="2400" b="1" dirty="0" smtClean="0">
                <a:solidFill>
                  <a:srgbClr val="0000FF"/>
                </a:solidFill>
              </a:rPr>
              <a:t>   ESPEN  guidelines </a:t>
            </a:r>
            <a:r>
              <a:rPr lang="en-US" sz="2400" i="1" dirty="0" smtClean="0">
                <a:solidFill>
                  <a:srgbClr val="0000FF"/>
                </a:solidFill>
              </a:rPr>
              <a:t>on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>
                <a:solidFill>
                  <a:srgbClr val="0000FF"/>
                </a:solidFill>
              </a:rPr>
              <a:t>nutrition </a:t>
            </a:r>
            <a:r>
              <a:rPr lang="en-US" sz="2400" i="1" dirty="0">
                <a:solidFill>
                  <a:srgbClr val="0000FF"/>
                </a:solidFill>
              </a:rPr>
              <a:t>in</a:t>
            </a:r>
            <a:r>
              <a:rPr lang="en-US" sz="2400" b="1" dirty="0">
                <a:solidFill>
                  <a:srgbClr val="0000FF"/>
                </a:solidFill>
              </a:rPr>
              <a:t> cancer </a:t>
            </a:r>
            <a:r>
              <a:rPr lang="en-US" sz="2400" b="1" dirty="0" smtClean="0">
                <a:solidFill>
                  <a:srgbClr val="0000FF"/>
                </a:solidFill>
              </a:rPr>
              <a:t>patients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029200" y="4581128"/>
            <a:ext cx="8315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81000" y="2819400"/>
            <a:ext cx="805571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5496" y="4648200"/>
            <a:ext cx="3096344" cy="2093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653136"/>
            <a:ext cx="4144888" cy="186049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0" descr="images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801421"/>
            <a:ext cx="824600" cy="93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 descr="anid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860649"/>
            <a:ext cx="856884" cy="91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781" y="2420888"/>
            <a:ext cx="1526059" cy="1925742"/>
          </a:xfrm>
          <a:prstGeom prst="rect">
            <a:avLst/>
          </a:prstGeom>
          <a:noFill/>
          <a:ln w="9525">
            <a:solidFill>
              <a:srgbClr val="6699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2023306" y="3379910"/>
            <a:ext cx="1108534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900" b="1" dirty="0" smtClean="0">
                <a:solidFill>
                  <a:srgbClr val="FF0000"/>
                </a:solidFill>
              </a:rPr>
              <a:t>  ESPEN guidelines </a:t>
            </a:r>
          </a:p>
          <a:p>
            <a:r>
              <a:rPr lang="en-US" sz="900" b="1" dirty="0" smtClean="0">
                <a:solidFill>
                  <a:srgbClr val="FF0000"/>
                </a:solidFill>
              </a:rPr>
              <a:t>    </a:t>
            </a:r>
            <a:r>
              <a:rPr lang="en-US" sz="900" i="1" dirty="0" smtClean="0">
                <a:solidFill>
                  <a:srgbClr val="FF0000"/>
                </a:solidFill>
              </a:rPr>
              <a:t>on</a:t>
            </a:r>
            <a:r>
              <a:rPr lang="en-US" sz="900" b="1" dirty="0" smtClean="0">
                <a:solidFill>
                  <a:srgbClr val="FF0000"/>
                </a:solidFill>
              </a:rPr>
              <a:t> </a:t>
            </a:r>
            <a:r>
              <a:rPr lang="en-US" sz="900" b="1" dirty="0">
                <a:solidFill>
                  <a:srgbClr val="FF0000"/>
                </a:solidFill>
              </a:rPr>
              <a:t>nutrition </a:t>
            </a:r>
            <a:r>
              <a:rPr lang="en-US" sz="900" i="1" dirty="0" smtClean="0">
                <a:solidFill>
                  <a:srgbClr val="FF0000"/>
                </a:solidFill>
              </a:rPr>
              <a:t>in </a:t>
            </a:r>
          </a:p>
          <a:p>
            <a:r>
              <a:rPr lang="en-US" sz="900" b="1" dirty="0">
                <a:solidFill>
                  <a:srgbClr val="FF0000"/>
                </a:solidFill>
              </a:rPr>
              <a:t>  </a:t>
            </a:r>
            <a:r>
              <a:rPr lang="en-US" sz="900" b="1" dirty="0" smtClean="0">
                <a:solidFill>
                  <a:srgbClr val="FF0000"/>
                </a:solidFill>
              </a:rPr>
              <a:t>cancer patients</a:t>
            </a:r>
          </a:p>
          <a:p>
            <a:r>
              <a:rPr lang="en-US" sz="900" b="1" dirty="0">
                <a:solidFill>
                  <a:srgbClr val="FF0000"/>
                </a:solidFill>
              </a:rPr>
              <a:t> </a:t>
            </a:r>
            <a:r>
              <a:rPr lang="en-US" sz="900" b="1" dirty="0" smtClean="0">
                <a:solidFill>
                  <a:srgbClr val="FF0000"/>
                </a:solidFill>
              </a:rPr>
              <a:t>          </a:t>
            </a:r>
            <a:r>
              <a:rPr lang="en-US" sz="900" b="1" u="sng" dirty="0" smtClean="0">
                <a:solidFill>
                  <a:srgbClr val="FF0000"/>
                </a:solidFill>
              </a:rPr>
              <a:t>2016</a:t>
            </a:r>
            <a:endParaRPr lang="en-US" sz="9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45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568952" cy="5343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261229" y="1268760"/>
            <a:ext cx="998403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139952" y="1268760"/>
            <a:ext cx="151216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6089022" y="2362200"/>
            <a:ext cx="179534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800990" y="3284984"/>
            <a:ext cx="172333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296934" y="3789040"/>
            <a:ext cx="168976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313158" y="3789040"/>
            <a:ext cx="114727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96934" y="4221088"/>
            <a:ext cx="114727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296934" y="4725144"/>
            <a:ext cx="128643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09600" y="404664"/>
            <a:ext cx="8001000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2016</a:t>
            </a:r>
            <a:r>
              <a:rPr lang="en-US" sz="2400" b="1" dirty="0" smtClean="0">
                <a:solidFill>
                  <a:srgbClr val="0000FF"/>
                </a:solidFill>
              </a:rPr>
              <a:t>   ESPEN  guidelines </a:t>
            </a:r>
            <a:r>
              <a:rPr lang="en-US" sz="2400" i="1" dirty="0" smtClean="0">
                <a:solidFill>
                  <a:srgbClr val="0000FF"/>
                </a:solidFill>
              </a:rPr>
              <a:t>on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>
                <a:solidFill>
                  <a:srgbClr val="0000FF"/>
                </a:solidFill>
              </a:rPr>
              <a:t>nutrition </a:t>
            </a:r>
            <a:r>
              <a:rPr lang="en-US" sz="2400" i="1" dirty="0">
                <a:solidFill>
                  <a:srgbClr val="0000FF"/>
                </a:solidFill>
              </a:rPr>
              <a:t>in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u="sng" dirty="0">
                <a:solidFill>
                  <a:srgbClr val="0000FF"/>
                </a:solidFill>
              </a:rPr>
              <a:t>cancer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patients  </a:t>
            </a:r>
            <a:r>
              <a:rPr lang="en-US" sz="2400" dirty="0" smtClean="0">
                <a:solidFill>
                  <a:srgbClr val="0000FF"/>
                </a:solidFill>
              </a:rPr>
              <a:t>(</a:t>
            </a:r>
            <a:r>
              <a:rPr lang="en-US" sz="2400" b="1" dirty="0" smtClean="0">
                <a:solidFill>
                  <a:srgbClr val="0000FF"/>
                </a:solidFill>
              </a:rPr>
              <a:t>p.9</a:t>
            </a:r>
            <a:r>
              <a:rPr lang="en-US" sz="2400" dirty="0" smtClean="0">
                <a:solidFill>
                  <a:srgbClr val="0000FF"/>
                </a:solidFill>
              </a:rPr>
              <a:t>)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04248" y="4293096"/>
            <a:ext cx="2216697" cy="461665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txBody>
          <a:bodyPr wrap="none" rtlCol="0">
            <a:spAutoFit/>
          </a:bodyPr>
          <a:lstStyle/>
          <a:p>
            <a:r>
              <a:rPr lang="en-US" sz="2400" b="1" i="1" dirty="0">
                <a:solidFill>
                  <a:srgbClr val="FF0000"/>
                </a:solidFill>
              </a:rPr>
              <a:t>n</a:t>
            </a:r>
            <a:r>
              <a:rPr lang="en-US" sz="2400" b="1" i="1" dirty="0" smtClean="0">
                <a:solidFill>
                  <a:srgbClr val="FF0000"/>
                </a:solidFill>
              </a:rPr>
              <a:t>o</a:t>
            </a:r>
            <a:r>
              <a:rPr lang="en-US" sz="2400" b="1" dirty="0" smtClean="0">
                <a:solidFill>
                  <a:srgbClr val="0000FF"/>
                </a:solidFill>
              </a:rPr>
              <a:t> albumin, TLC</a:t>
            </a:r>
            <a:endParaRPr lang="en-US" sz="2400" b="1" dirty="0">
              <a:solidFill>
                <a:srgbClr val="0000FF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75928" y="2895600"/>
            <a:ext cx="74327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95536" y="2971800"/>
            <a:ext cx="864096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7" descr="anid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60" y="907986"/>
            <a:ext cx="880060" cy="93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0" descr="images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908720"/>
            <a:ext cx="700332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01008"/>
            <a:ext cx="3236748" cy="3024336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Up Arrow 2"/>
          <p:cNvSpPr/>
          <p:nvPr/>
        </p:nvSpPr>
        <p:spPr>
          <a:xfrm rot="1715184">
            <a:off x="3721917" y="4336024"/>
            <a:ext cx="360040" cy="936104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521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71600" y="1761197"/>
            <a:ext cx="7272808" cy="332398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4800" dirty="0" smtClean="0">
                <a:solidFill>
                  <a:srgbClr val="0000FF"/>
                </a:solidFill>
              </a:rPr>
              <a:t>             </a:t>
            </a:r>
            <a:r>
              <a:rPr lang="en-US" sz="7200" b="1" dirty="0" smtClean="0">
                <a:solidFill>
                  <a:srgbClr val="0000FF"/>
                </a:solidFill>
              </a:rPr>
              <a:t>case study</a:t>
            </a:r>
          </a:p>
          <a:p>
            <a:r>
              <a:rPr lang="en-US" sz="7200" b="1" dirty="0" smtClean="0">
                <a:solidFill>
                  <a:srgbClr val="0000FF"/>
                </a:solidFill>
              </a:rPr>
              <a:t>  </a:t>
            </a:r>
          </a:p>
          <a:p>
            <a:r>
              <a:rPr lang="en-US" sz="6600" b="1" dirty="0" smtClean="0">
                <a:solidFill>
                  <a:srgbClr val="0000FF"/>
                </a:solidFill>
              </a:rPr>
              <a:t> </a:t>
            </a:r>
            <a:r>
              <a:rPr lang="th-TH" sz="6600" b="1" dirty="0" smtClean="0">
                <a:solidFill>
                  <a:srgbClr val="0000FF"/>
                </a:solidFill>
              </a:rPr>
              <a:t>ประเมิน</a:t>
            </a:r>
            <a:r>
              <a:rPr lang="th-TH" sz="6600" b="1" dirty="0">
                <a:solidFill>
                  <a:srgbClr val="0000FF"/>
                </a:solidFill>
              </a:rPr>
              <a:t>ภาวะ</a:t>
            </a:r>
            <a:r>
              <a:rPr lang="th-TH" sz="6600" b="1" dirty="0" err="1">
                <a:solidFill>
                  <a:srgbClr val="0000FF"/>
                </a:solidFill>
              </a:rPr>
              <a:t>ทุพ</a:t>
            </a:r>
            <a:r>
              <a:rPr lang="th-TH" sz="6600" b="1" dirty="0" smtClean="0">
                <a:solidFill>
                  <a:srgbClr val="0000FF"/>
                </a:solidFill>
              </a:rPr>
              <a:t>โภชนาการ</a:t>
            </a:r>
            <a:endParaRPr lang="en-US" sz="6600" b="1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92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71600" y="404664"/>
            <a:ext cx="7272808" cy="707886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     </a:t>
            </a:r>
            <a:r>
              <a:rPr lang="en-US" sz="3600" b="1" dirty="0" smtClean="0">
                <a:solidFill>
                  <a:srgbClr val="0000FF"/>
                </a:solidFill>
              </a:rPr>
              <a:t>case </a:t>
            </a:r>
            <a:r>
              <a:rPr lang="en-US" sz="3600" b="1" dirty="0">
                <a:solidFill>
                  <a:srgbClr val="0000FF"/>
                </a:solidFill>
              </a:rPr>
              <a:t>study 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th-TH" sz="4000" b="1" dirty="0" smtClean="0">
                <a:solidFill>
                  <a:srgbClr val="0000FF"/>
                </a:solidFill>
              </a:rPr>
              <a:t>ประเมิน</a:t>
            </a:r>
            <a:r>
              <a:rPr lang="th-TH" sz="4000" b="1" dirty="0">
                <a:solidFill>
                  <a:srgbClr val="0000FF"/>
                </a:solidFill>
              </a:rPr>
              <a:t>ภาวะ</a:t>
            </a:r>
            <a:r>
              <a:rPr lang="th-TH" sz="4000" b="1" dirty="0" err="1">
                <a:solidFill>
                  <a:srgbClr val="0000FF"/>
                </a:solidFill>
              </a:rPr>
              <a:t>ทุพ</a:t>
            </a:r>
            <a:r>
              <a:rPr lang="th-TH" sz="4000" b="1" dirty="0" smtClean="0">
                <a:solidFill>
                  <a:srgbClr val="0000FF"/>
                </a:solidFill>
              </a:rPr>
              <a:t>โภชนาการ</a:t>
            </a:r>
            <a:endParaRPr lang="en-US" sz="4000" b="1" dirty="0" smtClean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52128" y="1340768"/>
            <a:ext cx="6948264" cy="95410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9900CC"/>
                </a:solidFill>
              </a:rPr>
              <a:t>  </a:t>
            </a:r>
            <a:r>
              <a:rPr lang="th-TH" b="1" u="sng" dirty="0" smtClean="0">
                <a:solidFill>
                  <a:srgbClr val="9900CC"/>
                </a:solidFill>
              </a:rPr>
              <a:t>ประวัติ</a:t>
            </a:r>
            <a:r>
              <a:rPr lang="th-TH" dirty="0" smtClean="0">
                <a:solidFill>
                  <a:srgbClr val="9900CC"/>
                </a:solidFill>
              </a:rPr>
              <a:t>   </a:t>
            </a:r>
            <a:r>
              <a:rPr lang="th-TH" b="1" u="sng" dirty="0" smtClean="0">
                <a:solidFill>
                  <a:srgbClr val="9900CC"/>
                </a:solidFill>
              </a:rPr>
              <a:t>นาย</a:t>
            </a:r>
            <a:r>
              <a:rPr lang="th-TH" dirty="0" smtClean="0">
                <a:solidFill>
                  <a:srgbClr val="9900CC"/>
                </a:solidFill>
              </a:rPr>
              <a:t>  จ</a:t>
            </a:r>
            <a:r>
              <a:rPr lang="en-US" dirty="0" smtClean="0">
                <a:solidFill>
                  <a:srgbClr val="9900CC"/>
                </a:solidFill>
              </a:rPr>
              <a:t>.</a:t>
            </a:r>
            <a:r>
              <a:rPr lang="th-TH" dirty="0" smtClean="0">
                <a:solidFill>
                  <a:srgbClr val="9900CC"/>
                </a:solidFill>
              </a:rPr>
              <a:t>ร</a:t>
            </a:r>
            <a:r>
              <a:rPr lang="en-US" dirty="0" smtClean="0">
                <a:solidFill>
                  <a:srgbClr val="9900CC"/>
                </a:solidFill>
              </a:rPr>
              <a:t>.</a:t>
            </a:r>
            <a:r>
              <a:rPr lang="th-TH" dirty="0" smtClean="0">
                <a:solidFill>
                  <a:srgbClr val="9900CC"/>
                </a:solidFill>
              </a:rPr>
              <a:t> </a:t>
            </a:r>
            <a:r>
              <a:rPr lang="en-US" dirty="0" smtClean="0">
                <a:solidFill>
                  <a:srgbClr val="9900CC"/>
                </a:solidFill>
              </a:rPr>
              <a:t> </a:t>
            </a:r>
            <a:r>
              <a:rPr lang="th-TH" b="1" u="sng" dirty="0" smtClean="0">
                <a:solidFill>
                  <a:srgbClr val="9900CC"/>
                </a:solidFill>
              </a:rPr>
              <a:t>อายุ</a:t>
            </a:r>
            <a:r>
              <a:rPr lang="th-TH" dirty="0" smtClean="0">
                <a:solidFill>
                  <a:srgbClr val="9900CC"/>
                </a:solidFill>
              </a:rPr>
              <a:t>  </a:t>
            </a:r>
            <a:r>
              <a:rPr lang="th-TH" dirty="0">
                <a:solidFill>
                  <a:srgbClr val="9900CC"/>
                </a:solidFill>
              </a:rPr>
              <a:t>63 </a:t>
            </a:r>
            <a:r>
              <a:rPr lang="th-TH" dirty="0" smtClean="0">
                <a:solidFill>
                  <a:srgbClr val="9900CC"/>
                </a:solidFill>
              </a:rPr>
              <a:t>ปี   </a:t>
            </a:r>
            <a:r>
              <a:rPr lang="th-TH" b="1" u="sng" dirty="0" smtClean="0">
                <a:solidFill>
                  <a:srgbClr val="9900CC"/>
                </a:solidFill>
              </a:rPr>
              <a:t>ส่วนสูง</a:t>
            </a:r>
            <a:r>
              <a:rPr lang="th-TH" b="1" dirty="0" smtClean="0">
                <a:solidFill>
                  <a:srgbClr val="9900CC"/>
                </a:solidFill>
              </a:rPr>
              <a:t> </a:t>
            </a:r>
            <a:r>
              <a:rPr lang="th-TH" dirty="0" smtClean="0">
                <a:solidFill>
                  <a:srgbClr val="9900CC"/>
                </a:solidFill>
              </a:rPr>
              <a:t> </a:t>
            </a:r>
            <a:r>
              <a:rPr lang="th-TH" dirty="0">
                <a:solidFill>
                  <a:srgbClr val="9900CC"/>
                </a:solidFill>
              </a:rPr>
              <a:t>159 ซม. </a:t>
            </a:r>
            <a:r>
              <a:rPr lang="th-TH" dirty="0" smtClean="0">
                <a:solidFill>
                  <a:srgbClr val="9900CC"/>
                </a:solidFill>
              </a:rPr>
              <a:t> </a:t>
            </a:r>
            <a:r>
              <a:rPr lang="en-US" dirty="0" smtClean="0">
                <a:solidFill>
                  <a:srgbClr val="9900CC"/>
                </a:solidFill>
              </a:rPr>
              <a:t> </a:t>
            </a:r>
            <a:r>
              <a:rPr lang="th-TH" dirty="0" smtClean="0">
                <a:solidFill>
                  <a:srgbClr val="9900CC"/>
                </a:solidFill>
              </a:rPr>
              <a:t> </a:t>
            </a:r>
            <a:r>
              <a:rPr lang="en-US" b="1" dirty="0" smtClean="0">
                <a:solidFill>
                  <a:srgbClr val="9900CC"/>
                </a:solidFill>
              </a:rPr>
              <a:t>BMI </a:t>
            </a:r>
            <a:r>
              <a:rPr lang="th-TH" b="1" dirty="0" smtClean="0">
                <a:solidFill>
                  <a:srgbClr val="9900CC"/>
                </a:solidFill>
              </a:rPr>
              <a:t> </a:t>
            </a:r>
            <a:r>
              <a:rPr lang="en-US" b="1" dirty="0" smtClean="0">
                <a:solidFill>
                  <a:srgbClr val="9900CC"/>
                </a:solidFill>
              </a:rPr>
              <a:t>21</a:t>
            </a:r>
          </a:p>
          <a:p>
            <a:r>
              <a:rPr lang="th-TH" dirty="0" smtClean="0">
                <a:solidFill>
                  <a:srgbClr val="9900CC"/>
                </a:solidFill>
              </a:rPr>
              <a:t>               </a:t>
            </a:r>
            <a:r>
              <a:rPr lang="en-US" dirty="0" smtClean="0">
                <a:solidFill>
                  <a:srgbClr val="9900CC"/>
                </a:solidFill>
              </a:rPr>
              <a:t> </a:t>
            </a:r>
            <a:r>
              <a:rPr lang="th-TH" b="1" u="sng" dirty="0" smtClean="0">
                <a:solidFill>
                  <a:srgbClr val="9900CC"/>
                </a:solidFill>
              </a:rPr>
              <a:t>น้ำหนัก</a:t>
            </a:r>
            <a:r>
              <a:rPr lang="th-TH" dirty="0" smtClean="0">
                <a:solidFill>
                  <a:srgbClr val="9900CC"/>
                </a:solidFill>
              </a:rPr>
              <a:t>   2  เดือนก่อน  </a:t>
            </a:r>
            <a:r>
              <a:rPr lang="th-TH" b="1" dirty="0" smtClean="0">
                <a:solidFill>
                  <a:srgbClr val="9900CC"/>
                </a:solidFill>
              </a:rPr>
              <a:t>60 </a:t>
            </a:r>
            <a:r>
              <a:rPr lang="th-TH" dirty="0" smtClean="0">
                <a:solidFill>
                  <a:srgbClr val="9900CC"/>
                </a:solidFill>
              </a:rPr>
              <a:t>กก.    </a:t>
            </a:r>
            <a:r>
              <a:rPr lang="th-TH" dirty="0" err="1" smtClean="0">
                <a:solidFill>
                  <a:srgbClr val="9900CC"/>
                </a:solidFill>
              </a:rPr>
              <a:t>นน</a:t>
            </a:r>
            <a:r>
              <a:rPr lang="th-TH" dirty="0" smtClean="0">
                <a:solidFill>
                  <a:srgbClr val="9900CC"/>
                </a:solidFill>
              </a:rPr>
              <a:t>.  </a:t>
            </a:r>
            <a:r>
              <a:rPr lang="th-TH" b="1" dirty="0" smtClean="0">
                <a:solidFill>
                  <a:srgbClr val="9900CC"/>
                </a:solidFill>
              </a:rPr>
              <a:t>ปัจจุบัน</a:t>
            </a:r>
            <a:r>
              <a:rPr lang="th-TH" dirty="0" smtClean="0">
                <a:solidFill>
                  <a:srgbClr val="9900CC"/>
                </a:solidFill>
              </a:rPr>
              <a:t>  </a:t>
            </a:r>
            <a:r>
              <a:rPr lang="th-TH" b="1" dirty="0" smtClean="0">
                <a:solidFill>
                  <a:srgbClr val="9900CC"/>
                </a:solidFill>
              </a:rPr>
              <a:t>53 </a:t>
            </a:r>
            <a:r>
              <a:rPr lang="th-TH" dirty="0" smtClean="0">
                <a:solidFill>
                  <a:srgbClr val="9900CC"/>
                </a:solidFill>
              </a:rPr>
              <a:t> กก. </a:t>
            </a:r>
            <a:endParaRPr lang="en-US" dirty="0" smtClean="0">
              <a:solidFill>
                <a:srgbClr val="9900CC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520" y="2420888"/>
            <a:ext cx="8676456" cy="230832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CC</a:t>
            </a:r>
            <a:r>
              <a:rPr lang="th-TH" dirty="0" smtClean="0">
                <a:solidFill>
                  <a:srgbClr val="0000FF"/>
                </a:solidFill>
              </a:rPr>
              <a:t>     </a:t>
            </a:r>
            <a:r>
              <a:rPr lang="th-TH" b="1" dirty="0" smtClean="0">
                <a:solidFill>
                  <a:srgbClr val="0000FF"/>
                </a:solidFill>
              </a:rPr>
              <a:t>กลืน</a:t>
            </a:r>
            <a:r>
              <a:rPr lang="th-TH" b="1" dirty="0">
                <a:solidFill>
                  <a:srgbClr val="0000FF"/>
                </a:solidFill>
              </a:rPr>
              <a:t>ลำบาก  </a:t>
            </a:r>
            <a:r>
              <a:rPr lang="en-US" b="1" dirty="0" smtClean="0">
                <a:solidFill>
                  <a:srgbClr val="0000FF"/>
                </a:solidFill>
              </a:rPr>
              <a:t>  </a:t>
            </a:r>
            <a:r>
              <a:rPr lang="th-TH" b="1" dirty="0" smtClean="0">
                <a:solidFill>
                  <a:srgbClr val="0000FF"/>
                </a:solidFill>
              </a:rPr>
              <a:t>รับ </a:t>
            </a:r>
            <a:r>
              <a:rPr lang="en-US" sz="2400" b="1" dirty="0">
                <a:solidFill>
                  <a:srgbClr val="0000FF"/>
                </a:solidFill>
              </a:rPr>
              <a:t>refer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จาก</a:t>
            </a:r>
            <a:r>
              <a:rPr lang="en-US" b="1" dirty="0" smtClean="0">
                <a:solidFill>
                  <a:srgbClr val="0000FF"/>
                </a:solidFill>
              </a:rPr>
              <a:t>  </a:t>
            </a:r>
            <a:r>
              <a:rPr lang="th-TH" b="1" dirty="0" smtClean="0">
                <a:solidFill>
                  <a:srgbClr val="0000FF"/>
                </a:solidFill>
              </a:rPr>
              <a:t>โรงพยาบาล ก</a:t>
            </a:r>
            <a:r>
              <a:rPr lang="en-US" b="1" dirty="0">
                <a:solidFill>
                  <a:srgbClr val="0000FF"/>
                </a:solidFill>
              </a:rPr>
              <a:t>.</a:t>
            </a:r>
            <a:endParaRPr lang="th-TH" b="1" dirty="0">
              <a:solidFill>
                <a:srgbClr val="0000FF"/>
              </a:solidFill>
            </a:endParaRPr>
          </a:p>
          <a:p>
            <a:r>
              <a:rPr lang="en-US" b="1" dirty="0" smtClean="0">
                <a:solidFill>
                  <a:srgbClr val="0000FF"/>
                </a:solidFill>
              </a:rPr>
              <a:t> PI</a:t>
            </a:r>
            <a:r>
              <a:rPr lang="th-TH" b="1" dirty="0" smtClean="0">
                <a:solidFill>
                  <a:srgbClr val="0000FF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sz="2400" b="1" u="sng" dirty="0" smtClean="0">
                <a:solidFill>
                  <a:srgbClr val="0000FF"/>
                </a:solidFill>
              </a:rPr>
              <a:t>2+  </a:t>
            </a:r>
            <a:r>
              <a:rPr lang="th-TH" b="1" u="sng" dirty="0" smtClean="0">
                <a:solidFill>
                  <a:srgbClr val="0000FF"/>
                </a:solidFill>
              </a:rPr>
              <a:t>เดือนก่อน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มี</a:t>
            </a:r>
            <a:r>
              <a:rPr lang="th-TH" b="1" dirty="0">
                <a:solidFill>
                  <a:srgbClr val="0000FF"/>
                </a:solidFill>
              </a:rPr>
              <a:t>อาการจุกท้อง </a:t>
            </a:r>
            <a:r>
              <a:rPr lang="th-TH" b="1" dirty="0" smtClean="0">
                <a:solidFill>
                  <a:srgbClr val="0000FF"/>
                </a:solidFill>
              </a:rPr>
              <a:t>กลืน</a:t>
            </a:r>
            <a:r>
              <a:rPr lang="th-TH" b="1" dirty="0">
                <a:solidFill>
                  <a:srgbClr val="0000FF"/>
                </a:solidFill>
              </a:rPr>
              <a:t>อาหารไม่ค่อยลง </a:t>
            </a:r>
            <a:r>
              <a:rPr lang="th-TH" b="1" dirty="0" smtClean="0">
                <a:solidFill>
                  <a:srgbClr val="0000FF"/>
                </a:solidFill>
              </a:rPr>
              <a:t>เปลี่ยน</a:t>
            </a:r>
            <a:r>
              <a:rPr lang="th-TH" b="1" dirty="0">
                <a:solidFill>
                  <a:srgbClr val="0000FF"/>
                </a:solidFill>
              </a:rPr>
              <a:t>มา</a:t>
            </a:r>
            <a:r>
              <a:rPr lang="th-TH" b="1" dirty="0" smtClean="0">
                <a:solidFill>
                  <a:srgbClr val="0000FF"/>
                </a:solidFill>
              </a:rPr>
              <a:t>กินข้าวต้ม </a:t>
            </a:r>
            <a:r>
              <a:rPr lang="en-US" b="1" dirty="0" smtClean="0">
                <a:solidFill>
                  <a:srgbClr val="0000FF"/>
                </a:solidFill>
              </a:rPr>
              <a:t>     </a:t>
            </a:r>
          </a:p>
          <a:p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smtClean="0">
                <a:solidFill>
                  <a:srgbClr val="0000FF"/>
                </a:solidFill>
              </a:rPr>
              <a:t>                               </a:t>
            </a:r>
            <a:r>
              <a:rPr lang="th-TH" b="1" dirty="0" smtClean="0">
                <a:solidFill>
                  <a:srgbClr val="0000FF"/>
                </a:solidFill>
              </a:rPr>
              <a:t>พอ</a:t>
            </a:r>
            <a:r>
              <a:rPr lang="th-TH" b="1" dirty="0">
                <a:solidFill>
                  <a:srgbClr val="0000FF"/>
                </a:solidFill>
              </a:rPr>
              <a:t>กินได้  </a:t>
            </a:r>
            <a:r>
              <a:rPr lang="en-US" b="1" dirty="0" smtClean="0">
                <a:solidFill>
                  <a:srgbClr val="0000FF"/>
                </a:solidFill>
              </a:rPr>
              <a:t>  </a:t>
            </a:r>
            <a:r>
              <a:rPr lang="th-TH" b="1" dirty="0" smtClean="0">
                <a:solidFill>
                  <a:srgbClr val="0000FF"/>
                </a:solidFill>
              </a:rPr>
              <a:t>กินข้าวต้ม</a:t>
            </a:r>
            <a:r>
              <a:rPr lang="en-US" b="1" dirty="0" smtClean="0">
                <a:solidFill>
                  <a:srgbClr val="0000FF"/>
                </a:solidFill>
              </a:rPr>
              <a:t>  </a:t>
            </a:r>
            <a:r>
              <a:rPr lang="th-TH" b="1" dirty="0" smtClean="0">
                <a:solidFill>
                  <a:srgbClr val="0000FF"/>
                </a:solidFill>
              </a:rPr>
              <a:t>ประมาณ</a:t>
            </a:r>
            <a:r>
              <a:rPr lang="th-TH" b="1" dirty="0">
                <a:solidFill>
                  <a:srgbClr val="0000FF"/>
                </a:solidFill>
              </a:rPr>
              <a:t>เดือนกว่า</a:t>
            </a:r>
          </a:p>
          <a:p>
            <a:r>
              <a:rPr lang="th-TH" b="1" dirty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    </a:t>
            </a:r>
            <a:r>
              <a:rPr lang="en-US" b="1" dirty="0" smtClean="0">
                <a:solidFill>
                  <a:srgbClr val="FF0000"/>
                </a:solidFill>
              </a:rPr>
              <a:t>*  </a:t>
            </a:r>
            <a:r>
              <a:rPr lang="th-TH" sz="3200" b="1" u="sng" dirty="0" smtClean="0">
                <a:solidFill>
                  <a:srgbClr val="0000FF"/>
                </a:solidFill>
              </a:rPr>
              <a:t>2-3</a:t>
            </a:r>
            <a:r>
              <a:rPr lang="th-TH" b="1" u="sng" dirty="0" smtClean="0">
                <a:solidFill>
                  <a:srgbClr val="0000FF"/>
                </a:solidFill>
              </a:rPr>
              <a:t> สัปดาห์ก่อน</a:t>
            </a:r>
            <a:r>
              <a:rPr lang="en-US" b="1" dirty="0" smtClean="0">
                <a:solidFill>
                  <a:srgbClr val="0000FF"/>
                </a:solidFill>
              </a:rPr>
              <a:t>  </a:t>
            </a:r>
            <a:r>
              <a:rPr lang="th-TH" b="1" dirty="0" smtClean="0">
                <a:solidFill>
                  <a:srgbClr val="0000FF"/>
                </a:solidFill>
              </a:rPr>
              <a:t> </a:t>
            </a:r>
            <a:r>
              <a:rPr lang="th-TH" b="1" dirty="0">
                <a:solidFill>
                  <a:srgbClr val="0000FF"/>
                </a:solidFill>
              </a:rPr>
              <a:t>กินได้แต่น้ำๆ 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นม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/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น้ำ</a:t>
            </a:r>
            <a:r>
              <a:rPr lang="th-TH" b="1" dirty="0">
                <a:solidFill>
                  <a:srgbClr val="0000FF"/>
                </a:solidFill>
              </a:rPr>
              <a:t>ผลไม้ </a:t>
            </a:r>
            <a:r>
              <a:rPr lang="th-TH" b="1" dirty="0" smtClean="0">
                <a:solidFill>
                  <a:srgbClr val="0000FF"/>
                </a:solidFill>
              </a:rPr>
              <a:t>ประมาณ 5-6 กล่อง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/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วัน  </a:t>
            </a:r>
            <a:endParaRPr lang="th-TH" b="1" dirty="0">
              <a:solidFill>
                <a:srgbClr val="0000FF"/>
              </a:solidFill>
            </a:endParaRPr>
          </a:p>
          <a:p>
            <a:r>
              <a:rPr lang="th-TH" b="1" dirty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    </a:t>
            </a:r>
            <a:r>
              <a:rPr lang="en-US" b="1" dirty="0" smtClean="0">
                <a:solidFill>
                  <a:srgbClr val="FF0000"/>
                </a:solidFill>
              </a:rPr>
              <a:t>*</a:t>
            </a:r>
            <a:r>
              <a:rPr lang="th-TH" b="1" dirty="0" smtClean="0">
                <a:solidFill>
                  <a:srgbClr val="0000FF"/>
                </a:solidFill>
              </a:rPr>
              <a:t>  </a:t>
            </a:r>
            <a:r>
              <a:rPr lang="en-US" sz="2400" b="1" u="sng" dirty="0" smtClean="0">
                <a:solidFill>
                  <a:srgbClr val="0000FF"/>
                </a:solidFill>
              </a:rPr>
              <a:t>5</a:t>
            </a:r>
            <a:r>
              <a:rPr lang="en-US" b="1" u="sng" dirty="0" smtClean="0">
                <a:solidFill>
                  <a:srgbClr val="0000FF"/>
                </a:solidFill>
              </a:rPr>
              <a:t> </a:t>
            </a:r>
            <a:r>
              <a:rPr lang="th-TH" b="1" u="sng" dirty="0" smtClean="0">
                <a:solidFill>
                  <a:srgbClr val="0000FF"/>
                </a:solidFill>
              </a:rPr>
              <a:t>วันก่อน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  </a:t>
            </a:r>
            <a:r>
              <a:rPr lang="en-US" sz="2400" b="1" dirty="0" smtClean="0">
                <a:solidFill>
                  <a:srgbClr val="0000FF"/>
                </a:solidFill>
              </a:rPr>
              <a:t>refer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h-TH" b="1" dirty="0" smtClean="0">
                <a:solidFill>
                  <a:srgbClr val="0000FF"/>
                </a:solidFill>
              </a:rPr>
              <a:t>มาที่รพ</a:t>
            </a:r>
            <a:r>
              <a:rPr lang="en-US" b="1" dirty="0" smtClean="0">
                <a:solidFill>
                  <a:srgbClr val="0000FF"/>
                </a:solidFill>
              </a:rPr>
              <a:t>.</a:t>
            </a:r>
            <a:r>
              <a:rPr lang="th-TH" b="1" dirty="0" smtClean="0">
                <a:solidFill>
                  <a:srgbClr val="0000FF"/>
                </a:solidFill>
              </a:rPr>
              <a:t>ข</a:t>
            </a:r>
            <a:r>
              <a:rPr lang="en-US" b="1" dirty="0" smtClean="0">
                <a:solidFill>
                  <a:srgbClr val="0000FF"/>
                </a:solidFill>
              </a:rPr>
              <a:t>.</a:t>
            </a:r>
            <a:r>
              <a:rPr lang="th-TH" b="1" dirty="0" smtClean="0">
                <a:solidFill>
                  <a:srgbClr val="0000FF"/>
                </a:solidFill>
              </a:rPr>
              <a:t> ส่อง</a:t>
            </a:r>
            <a:r>
              <a:rPr lang="th-TH" b="1" dirty="0">
                <a:solidFill>
                  <a:srgbClr val="0000FF"/>
                </a:solidFill>
              </a:rPr>
              <a:t>กล้อง ใส่ </a:t>
            </a:r>
            <a:r>
              <a:rPr lang="en-US" sz="2400" b="1" dirty="0" smtClean="0">
                <a:solidFill>
                  <a:srgbClr val="0000FF"/>
                </a:solidFill>
              </a:rPr>
              <a:t>NG </a:t>
            </a:r>
            <a:r>
              <a:rPr lang="en-US" sz="2400" b="1" dirty="0">
                <a:solidFill>
                  <a:srgbClr val="0000FF"/>
                </a:solidFill>
              </a:rPr>
              <a:t>tube </a:t>
            </a:r>
            <a:r>
              <a:rPr lang="en-US" sz="1800" b="1" dirty="0" smtClean="0">
                <a:solidFill>
                  <a:srgbClr val="0000FF"/>
                </a:solidFill>
              </a:rPr>
              <a:t>(</a:t>
            </a:r>
            <a:r>
              <a:rPr lang="en-US" sz="2000" b="1" dirty="0">
                <a:solidFill>
                  <a:srgbClr val="0000FF"/>
                </a:solidFill>
              </a:rPr>
              <a:t>with guide wire</a:t>
            </a:r>
            <a:r>
              <a:rPr lang="en-US" sz="1800" b="1" dirty="0" smtClean="0">
                <a:solidFill>
                  <a:srgbClr val="0000FF"/>
                </a:solidFill>
              </a:rPr>
              <a:t>)</a:t>
            </a:r>
            <a:endParaRPr lang="en-US" sz="2000" b="1" dirty="0" smtClean="0">
              <a:solidFill>
                <a:srgbClr val="0000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19672" y="6074132"/>
            <a:ext cx="6192688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    </a:t>
            </a:r>
            <a:r>
              <a:rPr lang="th-TH" b="1" u="sng" dirty="0" smtClean="0">
                <a:solidFill>
                  <a:srgbClr val="0000FF"/>
                </a:solidFill>
              </a:rPr>
              <a:t>วินิจฉัย</a:t>
            </a:r>
            <a:r>
              <a:rPr lang="th-TH" dirty="0" smtClean="0">
                <a:solidFill>
                  <a:srgbClr val="0000FF"/>
                </a:solidFill>
              </a:rPr>
              <a:t>    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b="1" dirty="0" smtClean="0">
                <a:solidFill>
                  <a:srgbClr val="0000FF"/>
                </a:solidFill>
              </a:rPr>
              <a:t>CA </a:t>
            </a:r>
            <a:r>
              <a:rPr lang="en-US" b="1" dirty="0">
                <a:solidFill>
                  <a:srgbClr val="0000FF"/>
                </a:solidFill>
              </a:rPr>
              <a:t>esophagus </a:t>
            </a:r>
            <a:r>
              <a:rPr lang="en-US" b="1" dirty="0" smtClean="0">
                <a:solidFill>
                  <a:srgbClr val="0000FF"/>
                </a:solidFill>
              </a:rPr>
              <a:t> stage II</a:t>
            </a:r>
            <a:r>
              <a:rPr lang="en-US" dirty="0" smtClean="0">
                <a:solidFill>
                  <a:srgbClr val="0000FF"/>
                </a:solidFill>
              </a:rPr>
              <a:t>,    </a:t>
            </a:r>
            <a:r>
              <a:rPr lang="en-US" b="1" dirty="0" smtClean="0">
                <a:solidFill>
                  <a:srgbClr val="0000FF"/>
                </a:solidFill>
              </a:rPr>
              <a:t>DM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4351" y="4869160"/>
            <a:ext cx="8476121" cy="95410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 PE   </a:t>
            </a:r>
            <a:r>
              <a:rPr lang="th-TH" b="1" dirty="0" smtClean="0">
                <a:solidFill>
                  <a:srgbClr val="C00000"/>
                </a:solidFill>
              </a:rPr>
              <a:t>ไม่</a:t>
            </a:r>
            <a:r>
              <a:rPr lang="th-TH" b="1" dirty="0">
                <a:solidFill>
                  <a:srgbClr val="C00000"/>
                </a:solidFill>
              </a:rPr>
              <a:t>มีภาวะ</a:t>
            </a:r>
            <a:r>
              <a:rPr lang="th-TH" b="1" dirty="0" smtClean="0">
                <a:solidFill>
                  <a:srgbClr val="C00000"/>
                </a:solidFill>
              </a:rPr>
              <a:t>บวม</a:t>
            </a:r>
            <a:r>
              <a:rPr lang="en-US" b="1" dirty="0" smtClean="0">
                <a:solidFill>
                  <a:srgbClr val="C00000"/>
                </a:solidFill>
              </a:rPr>
              <a:t>  </a:t>
            </a:r>
            <a:r>
              <a:rPr lang="th-TH" b="1" dirty="0">
                <a:solidFill>
                  <a:srgbClr val="C00000"/>
                </a:solidFill>
              </a:rPr>
              <a:t>ใส่ </a:t>
            </a:r>
            <a:r>
              <a:rPr lang="en-US" sz="2400" b="1" dirty="0">
                <a:solidFill>
                  <a:srgbClr val="C00000"/>
                </a:solidFill>
              </a:rPr>
              <a:t>NG tube 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th-TH" b="1" dirty="0" smtClean="0">
                <a:solidFill>
                  <a:srgbClr val="C00000"/>
                </a:solidFill>
              </a:rPr>
              <a:t>แขน</a:t>
            </a:r>
            <a:r>
              <a:rPr lang="en-US" b="1" dirty="0" smtClean="0">
                <a:solidFill>
                  <a:srgbClr val="C00000"/>
                </a:solidFill>
              </a:rPr>
              <a:t>-</a:t>
            </a:r>
            <a:r>
              <a:rPr lang="th-TH" b="1" dirty="0" smtClean="0">
                <a:solidFill>
                  <a:srgbClr val="C00000"/>
                </a:solidFill>
              </a:rPr>
              <a:t>ขา</a:t>
            </a:r>
            <a:r>
              <a:rPr lang="en-US" b="1" dirty="0" smtClean="0">
                <a:solidFill>
                  <a:srgbClr val="C00000"/>
                </a:solidFill>
              </a:rPr>
              <a:t>-</a:t>
            </a:r>
            <a:r>
              <a:rPr lang="th-TH" b="1" dirty="0" smtClean="0">
                <a:solidFill>
                  <a:srgbClr val="C00000"/>
                </a:solidFill>
              </a:rPr>
              <a:t>ลำตัว  </a:t>
            </a:r>
            <a:r>
              <a:rPr lang="th-TH" b="1" u="sng" dirty="0" smtClean="0">
                <a:solidFill>
                  <a:srgbClr val="C00000"/>
                </a:solidFill>
              </a:rPr>
              <a:t>เล็กลงกว่าเดิมเล็กน้อย</a:t>
            </a:r>
            <a:endParaRPr lang="th-TH" b="1" u="sng" dirty="0">
              <a:solidFill>
                <a:srgbClr val="C00000"/>
              </a:solidFill>
            </a:endParaRPr>
          </a:p>
          <a:p>
            <a:r>
              <a:rPr lang="th-TH" b="1" dirty="0">
                <a:solidFill>
                  <a:srgbClr val="C00000"/>
                </a:solidFill>
              </a:rPr>
              <a:t> </a:t>
            </a:r>
            <a:r>
              <a:rPr lang="th-TH" b="1" dirty="0" smtClean="0">
                <a:solidFill>
                  <a:srgbClr val="C00000"/>
                </a:solidFill>
              </a:rPr>
              <a:t>        อาชีพ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th-TH" b="1" dirty="0" smtClean="0">
                <a:solidFill>
                  <a:srgbClr val="C00000"/>
                </a:solidFill>
              </a:rPr>
              <a:t>รับจ้าง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th-TH" b="1" dirty="0" smtClean="0">
                <a:solidFill>
                  <a:srgbClr val="C00000"/>
                </a:solidFill>
              </a:rPr>
              <a:t>ขน</a:t>
            </a:r>
            <a:r>
              <a:rPr lang="th-TH" b="1" dirty="0">
                <a:solidFill>
                  <a:srgbClr val="C00000"/>
                </a:solidFill>
              </a:rPr>
              <a:t>สุกรชำแหละ </a:t>
            </a:r>
            <a:r>
              <a:rPr lang="th-TH" b="1" dirty="0" smtClean="0">
                <a:solidFill>
                  <a:srgbClr val="C00000"/>
                </a:solidFill>
              </a:rPr>
              <a:t>(</a:t>
            </a:r>
            <a:r>
              <a:rPr lang="th-TH" b="1" dirty="0">
                <a:solidFill>
                  <a:srgbClr val="C00000"/>
                </a:solidFill>
              </a:rPr>
              <a:t>ทำงานถึงก่อนเข้ารับการรักษา</a:t>
            </a:r>
            <a:r>
              <a:rPr lang="th-TH" b="1" dirty="0" smtClean="0">
                <a:solidFill>
                  <a:srgbClr val="C00000"/>
                </a:solidFill>
              </a:rPr>
              <a:t>ที่รพ</a:t>
            </a:r>
            <a:r>
              <a:rPr lang="en-US" b="1" dirty="0" smtClean="0">
                <a:solidFill>
                  <a:srgbClr val="C00000"/>
                </a:solidFill>
              </a:rPr>
              <a:t>.</a:t>
            </a:r>
            <a:r>
              <a:rPr lang="th-TH" b="1" dirty="0" smtClean="0">
                <a:solidFill>
                  <a:srgbClr val="C00000"/>
                </a:solidFill>
              </a:rPr>
              <a:t> ข</a:t>
            </a:r>
            <a:r>
              <a:rPr lang="en-US" b="1" dirty="0" smtClean="0">
                <a:solidFill>
                  <a:srgbClr val="C00000"/>
                </a:solidFill>
              </a:rPr>
              <a:t>.</a:t>
            </a:r>
            <a:r>
              <a:rPr lang="th-TH" b="1" dirty="0" smtClean="0">
                <a:solidFill>
                  <a:srgbClr val="C00000"/>
                </a:solidFill>
              </a:rPr>
              <a:t>)</a:t>
            </a:r>
            <a:endParaRPr lang="th-TH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33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97" y="2852936"/>
            <a:ext cx="8155459" cy="366069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899592" y="620688"/>
            <a:ext cx="7416824" cy="187743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dirty="0" smtClean="0">
                <a:solidFill>
                  <a:srgbClr val="0000FF"/>
                </a:solidFill>
              </a:rPr>
              <a:t>                 </a:t>
            </a:r>
            <a:r>
              <a:rPr lang="en-US" sz="3200" b="1" dirty="0" smtClean="0">
                <a:solidFill>
                  <a:srgbClr val="0000FF"/>
                </a:solidFill>
              </a:rPr>
              <a:t>case </a:t>
            </a:r>
            <a:r>
              <a:rPr lang="en-US" sz="3200" b="1" dirty="0">
                <a:solidFill>
                  <a:srgbClr val="0000FF"/>
                </a:solidFill>
              </a:rPr>
              <a:t>study </a:t>
            </a:r>
            <a:r>
              <a:rPr lang="th-TH" sz="3200" b="1" dirty="0" smtClean="0">
                <a:solidFill>
                  <a:srgbClr val="0000FF"/>
                </a:solidFill>
              </a:rPr>
              <a:t>  ประเมิน</a:t>
            </a:r>
            <a:r>
              <a:rPr lang="th-TH" sz="3200" b="1" dirty="0">
                <a:solidFill>
                  <a:srgbClr val="0000FF"/>
                </a:solidFill>
              </a:rPr>
              <a:t>ภาวะ</a:t>
            </a:r>
            <a:r>
              <a:rPr lang="th-TH" sz="3200" b="1" dirty="0" err="1">
                <a:solidFill>
                  <a:srgbClr val="0000FF"/>
                </a:solidFill>
              </a:rPr>
              <a:t>ทุพ</a:t>
            </a:r>
            <a:r>
              <a:rPr lang="th-TH" sz="3200" b="1" dirty="0">
                <a:solidFill>
                  <a:srgbClr val="0000FF"/>
                </a:solidFill>
              </a:rPr>
              <a:t>โภชนาการ</a:t>
            </a:r>
            <a:endParaRPr lang="th-TH" b="1" dirty="0">
              <a:solidFill>
                <a:srgbClr val="0000FF"/>
              </a:solidFill>
            </a:endParaRPr>
          </a:p>
          <a:p>
            <a:endParaRPr lang="th-TH" dirty="0">
              <a:solidFill>
                <a:srgbClr val="0000FF"/>
              </a:solidFill>
            </a:endParaRPr>
          </a:p>
          <a:p>
            <a:r>
              <a:rPr lang="th-TH" b="1" dirty="0" smtClean="0">
                <a:solidFill>
                  <a:srgbClr val="0000FF"/>
                </a:solidFill>
              </a:rPr>
              <a:t>  </a:t>
            </a:r>
            <a:r>
              <a:rPr lang="th-TH" b="1" u="sng" dirty="0" smtClean="0">
                <a:solidFill>
                  <a:srgbClr val="0000FF"/>
                </a:solidFill>
              </a:rPr>
              <a:t>ประวัติ</a:t>
            </a:r>
            <a:r>
              <a:rPr lang="th-TH" b="1" dirty="0" smtClean="0">
                <a:solidFill>
                  <a:srgbClr val="0000FF"/>
                </a:solidFill>
              </a:rPr>
              <a:t>   </a:t>
            </a:r>
            <a:r>
              <a:rPr lang="th-TH" b="1" dirty="0">
                <a:solidFill>
                  <a:srgbClr val="0000FF"/>
                </a:solidFill>
              </a:rPr>
              <a:t>นาย  </a:t>
            </a:r>
            <a:r>
              <a:rPr lang="th-TH" b="1" dirty="0" err="1" smtClean="0">
                <a:solidFill>
                  <a:srgbClr val="0000FF"/>
                </a:solidFill>
              </a:rPr>
              <a:t>จ.ร</a:t>
            </a:r>
            <a:r>
              <a:rPr lang="th-TH" b="1" dirty="0" smtClean="0">
                <a:solidFill>
                  <a:srgbClr val="0000FF"/>
                </a:solidFill>
              </a:rPr>
              <a:t>.,   อายุ  </a:t>
            </a:r>
            <a:r>
              <a:rPr lang="th-TH" b="1" dirty="0">
                <a:solidFill>
                  <a:srgbClr val="0000FF"/>
                </a:solidFill>
              </a:rPr>
              <a:t>63 </a:t>
            </a:r>
            <a:r>
              <a:rPr lang="th-TH" b="1" dirty="0" smtClean="0">
                <a:solidFill>
                  <a:srgbClr val="0000FF"/>
                </a:solidFill>
              </a:rPr>
              <a:t>ปี,   ส่วนสูง 159 ซม.,   </a:t>
            </a:r>
            <a:r>
              <a:rPr lang="en-US" b="1" dirty="0" smtClean="0">
                <a:solidFill>
                  <a:srgbClr val="0000FF"/>
                </a:solidFill>
              </a:rPr>
              <a:t>BMI </a:t>
            </a:r>
            <a:r>
              <a:rPr lang="en-US" dirty="0">
                <a:solidFill>
                  <a:srgbClr val="0000FF"/>
                </a:solidFill>
              </a:rPr>
              <a:t>21</a:t>
            </a:r>
          </a:p>
          <a:p>
            <a:r>
              <a:rPr lang="en-US" b="1" dirty="0">
                <a:solidFill>
                  <a:srgbClr val="0000FF"/>
                </a:solidFill>
              </a:rPr>
              <a:t>            </a:t>
            </a:r>
            <a:r>
              <a:rPr lang="th-TH" b="1" dirty="0" smtClean="0">
                <a:solidFill>
                  <a:srgbClr val="0000FF"/>
                </a:solidFill>
              </a:rPr>
              <a:t>  น้ำหนัก  2  </a:t>
            </a:r>
            <a:r>
              <a:rPr lang="th-TH" b="1" dirty="0">
                <a:solidFill>
                  <a:srgbClr val="0000FF"/>
                </a:solidFill>
              </a:rPr>
              <a:t>เดือนก่อน  60 กก.   </a:t>
            </a:r>
            <a:r>
              <a:rPr lang="th-TH" b="1" dirty="0" err="1" smtClean="0">
                <a:solidFill>
                  <a:srgbClr val="0000FF"/>
                </a:solidFill>
              </a:rPr>
              <a:t>นน</a:t>
            </a:r>
            <a:r>
              <a:rPr lang="th-TH" b="1" dirty="0" smtClean="0">
                <a:solidFill>
                  <a:srgbClr val="0000FF"/>
                </a:solidFill>
              </a:rPr>
              <a:t>. ปัจจุบัน  </a:t>
            </a:r>
            <a:r>
              <a:rPr lang="th-TH" b="1" dirty="0">
                <a:solidFill>
                  <a:srgbClr val="0000FF"/>
                </a:solidFill>
              </a:rPr>
              <a:t>53  กก. </a:t>
            </a: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6660232" y="3861048"/>
            <a:ext cx="288032" cy="43204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6660232" y="4725144"/>
            <a:ext cx="288032" cy="43204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7380312" y="5301208"/>
            <a:ext cx="288032" cy="43204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7380312" y="5877272"/>
            <a:ext cx="288032" cy="43204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714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17" y="980728"/>
            <a:ext cx="8702081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576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8602211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095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378" y="0"/>
            <a:ext cx="47121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8192" y="1268760"/>
            <a:ext cx="3313728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h-TH" sz="3200" b="1" dirty="0" smtClean="0">
                <a:solidFill>
                  <a:srgbClr val="0000FF"/>
                </a:solidFill>
              </a:rPr>
              <a:t>ประเมิน ด้วย </a:t>
            </a:r>
            <a:r>
              <a:rPr lang="en-US" sz="3200" b="1" dirty="0" smtClean="0">
                <a:solidFill>
                  <a:srgbClr val="0000FF"/>
                </a:solidFill>
              </a:rPr>
              <a:t>NT-2013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9512" y="2420888"/>
            <a:ext cx="3888432" cy="304698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    </a:t>
            </a:r>
            <a:r>
              <a:rPr lang="th-TH" sz="3200" b="1" dirty="0" smtClean="0">
                <a:solidFill>
                  <a:srgbClr val="0000FF"/>
                </a:solidFill>
              </a:rPr>
              <a:t>นาย  </a:t>
            </a:r>
            <a:r>
              <a:rPr lang="th-TH" sz="3200" b="1" dirty="0" err="1">
                <a:solidFill>
                  <a:srgbClr val="0000FF"/>
                </a:solidFill>
              </a:rPr>
              <a:t>จ.ร</a:t>
            </a:r>
            <a:r>
              <a:rPr lang="th-TH" sz="3200" b="1" dirty="0">
                <a:solidFill>
                  <a:srgbClr val="0000FF"/>
                </a:solidFill>
              </a:rPr>
              <a:t>.  </a:t>
            </a:r>
            <a:r>
              <a:rPr lang="en-US" sz="3200" b="1" dirty="0" smtClean="0">
                <a:solidFill>
                  <a:srgbClr val="0000FF"/>
                </a:solidFill>
              </a:rPr>
              <a:t>  </a:t>
            </a:r>
            <a:r>
              <a:rPr lang="th-TH" sz="3200" b="1" dirty="0" smtClean="0">
                <a:solidFill>
                  <a:srgbClr val="0000FF"/>
                </a:solidFill>
              </a:rPr>
              <a:t>นาม</a:t>
            </a:r>
            <a:r>
              <a:rPr lang="th-TH" sz="3200" b="1" dirty="0">
                <a:solidFill>
                  <a:srgbClr val="0000FF"/>
                </a:solidFill>
              </a:rPr>
              <a:t>สมมติ     </a:t>
            </a:r>
            <a:endParaRPr lang="en-US" sz="3200" b="1" dirty="0" smtClean="0">
              <a:solidFill>
                <a:srgbClr val="0000FF"/>
              </a:solidFill>
            </a:endParaRPr>
          </a:p>
          <a:p>
            <a:r>
              <a:rPr lang="th-TH" sz="3200" b="1" dirty="0" smtClean="0">
                <a:solidFill>
                  <a:srgbClr val="0000FF"/>
                </a:solidFill>
              </a:rPr>
              <a:t>อายุ  </a:t>
            </a:r>
            <a:r>
              <a:rPr lang="th-TH" sz="3200" b="1" dirty="0">
                <a:solidFill>
                  <a:srgbClr val="0000FF"/>
                </a:solidFill>
              </a:rPr>
              <a:t>63 ปี   </a:t>
            </a:r>
            <a:r>
              <a:rPr lang="th-TH" sz="3200" b="1" dirty="0" smtClean="0">
                <a:solidFill>
                  <a:srgbClr val="0000FF"/>
                </a:solidFill>
              </a:rPr>
              <a:t>ส่วนสูง  </a:t>
            </a:r>
            <a:r>
              <a:rPr lang="th-TH" sz="3200" b="1" dirty="0">
                <a:solidFill>
                  <a:srgbClr val="0000FF"/>
                </a:solidFill>
              </a:rPr>
              <a:t>159 </a:t>
            </a:r>
            <a:r>
              <a:rPr lang="th-TH" sz="3200" b="1" dirty="0" smtClean="0">
                <a:solidFill>
                  <a:srgbClr val="0000FF"/>
                </a:solidFill>
              </a:rPr>
              <a:t>ซม.</a:t>
            </a:r>
            <a:endParaRPr lang="en-US" sz="3200" b="1" dirty="0" smtClean="0">
              <a:solidFill>
                <a:srgbClr val="0000FF"/>
              </a:solidFill>
            </a:endParaRPr>
          </a:p>
          <a:p>
            <a:r>
              <a:rPr lang="th-TH" sz="3200" b="1" dirty="0" smtClean="0">
                <a:solidFill>
                  <a:srgbClr val="0000FF"/>
                </a:solidFill>
              </a:rPr>
              <a:t>  </a:t>
            </a:r>
            <a:endParaRPr lang="en-US" sz="3200" b="1" dirty="0" smtClean="0">
              <a:solidFill>
                <a:srgbClr val="0000FF"/>
              </a:solidFill>
            </a:endParaRPr>
          </a:p>
          <a:p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smtClean="0">
                <a:solidFill>
                  <a:srgbClr val="0000FF"/>
                </a:solidFill>
              </a:rPr>
              <a:t>            BMI  21</a:t>
            </a:r>
          </a:p>
          <a:p>
            <a:r>
              <a:rPr lang="th-TH" sz="3200" b="1" dirty="0" err="1" smtClean="0">
                <a:solidFill>
                  <a:srgbClr val="0000FF"/>
                </a:solidFill>
              </a:rPr>
              <a:t>นน</a:t>
            </a:r>
            <a:r>
              <a:rPr lang="en-US" sz="3200" b="1" dirty="0" smtClean="0">
                <a:solidFill>
                  <a:srgbClr val="0000FF"/>
                </a:solidFill>
              </a:rPr>
              <a:t>. </a:t>
            </a:r>
            <a:r>
              <a:rPr lang="th-TH" sz="3200" b="1" dirty="0" smtClean="0">
                <a:solidFill>
                  <a:srgbClr val="0000FF"/>
                </a:solidFill>
              </a:rPr>
              <a:t> 2</a:t>
            </a:r>
            <a:r>
              <a:rPr lang="en-US" sz="2400" b="1" dirty="0" smtClean="0">
                <a:solidFill>
                  <a:srgbClr val="0000FF"/>
                </a:solidFill>
              </a:rPr>
              <a:t>+</a:t>
            </a:r>
            <a:r>
              <a:rPr lang="th-TH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th-TH" sz="3200" b="1" dirty="0" smtClean="0">
                <a:solidFill>
                  <a:srgbClr val="0000FF"/>
                </a:solidFill>
              </a:rPr>
              <a:t>เดือน</a:t>
            </a:r>
            <a:r>
              <a:rPr lang="th-TH" sz="3200" b="1" dirty="0">
                <a:solidFill>
                  <a:srgbClr val="0000FF"/>
                </a:solidFill>
              </a:rPr>
              <a:t>ก่อน </a:t>
            </a:r>
            <a:r>
              <a:rPr lang="en-US" sz="3200" b="1" dirty="0" smtClean="0">
                <a:solidFill>
                  <a:srgbClr val="0000FF"/>
                </a:solidFill>
              </a:rPr>
              <a:t>   </a:t>
            </a:r>
            <a:r>
              <a:rPr lang="th-TH" sz="3200" b="1" dirty="0" smtClean="0">
                <a:solidFill>
                  <a:srgbClr val="0000FF"/>
                </a:solidFill>
              </a:rPr>
              <a:t>60 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th-TH" sz="3200" b="1" dirty="0" smtClean="0">
                <a:solidFill>
                  <a:srgbClr val="0000FF"/>
                </a:solidFill>
              </a:rPr>
              <a:t>กก.    </a:t>
            </a:r>
            <a:endParaRPr lang="en-US" sz="3200" b="1" dirty="0" smtClean="0">
              <a:solidFill>
                <a:srgbClr val="0000FF"/>
              </a:solidFill>
            </a:endParaRPr>
          </a:p>
          <a:p>
            <a:r>
              <a:rPr lang="th-TH" sz="3200" b="1" dirty="0" err="1" smtClean="0">
                <a:solidFill>
                  <a:srgbClr val="0000FF"/>
                </a:solidFill>
              </a:rPr>
              <a:t>นน</a:t>
            </a:r>
            <a:r>
              <a:rPr lang="th-TH" sz="3200" b="1" dirty="0" smtClean="0">
                <a:solidFill>
                  <a:srgbClr val="0000FF"/>
                </a:solidFill>
              </a:rPr>
              <a:t>.  </a:t>
            </a:r>
            <a:r>
              <a:rPr lang="en-US" sz="3200" b="1" dirty="0" smtClean="0">
                <a:solidFill>
                  <a:srgbClr val="0000FF"/>
                </a:solidFill>
              </a:rPr>
              <a:t>       </a:t>
            </a:r>
            <a:r>
              <a:rPr lang="th-TH" sz="3200" b="1" dirty="0" smtClean="0">
                <a:solidFill>
                  <a:srgbClr val="0000FF"/>
                </a:solidFill>
              </a:rPr>
              <a:t>ปัจจุบัน  </a:t>
            </a:r>
            <a:r>
              <a:rPr lang="en-US" sz="3200" b="1" dirty="0" smtClean="0">
                <a:solidFill>
                  <a:srgbClr val="0000FF"/>
                </a:solidFill>
              </a:rPr>
              <a:t>    </a:t>
            </a:r>
            <a:r>
              <a:rPr lang="th-TH" sz="3200" b="1" dirty="0" smtClean="0">
                <a:solidFill>
                  <a:srgbClr val="0000FF"/>
                </a:solidFill>
              </a:rPr>
              <a:t>53  </a:t>
            </a:r>
            <a:r>
              <a:rPr lang="th-TH" sz="3200" b="1" dirty="0">
                <a:solidFill>
                  <a:srgbClr val="0000FF"/>
                </a:solidFill>
              </a:rPr>
              <a:t>กก. </a:t>
            </a:r>
          </a:p>
        </p:txBody>
      </p:sp>
    </p:spTree>
    <p:extLst>
      <p:ext uri="{BB962C8B-B14F-4D97-AF65-F5344CB8AC3E}">
        <p14:creationId xmlns:p14="http://schemas.microsoft.com/office/powerpoint/2010/main" val="195781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27" y="1628800"/>
            <a:ext cx="8741061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Straight Connector 2"/>
          <p:cNvCxnSpPr/>
          <p:nvPr/>
        </p:nvCxnSpPr>
        <p:spPr>
          <a:xfrm flipV="1">
            <a:off x="2771800" y="2924944"/>
            <a:ext cx="864096" cy="7200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100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366" y="332656"/>
            <a:ext cx="516493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Straight Connector 2"/>
          <p:cNvCxnSpPr/>
          <p:nvPr/>
        </p:nvCxnSpPr>
        <p:spPr>
          <a:xfrm flipV="1">
            <a:off x="6516216" y="1628800"/>
            <a:ext cx="576064" cy="72008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2915816" y="1484784"/>
            <a:ext cx="432048" cy="36004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97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4" y="1628800"/>
            <a:ext cx="542771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0472"/>
            <a:ext cx="8136904" cy="437728"/>
          </a:xfrm>
          <a:prstGeom prst="rect">
            <a:avLst/>
          </a:prstGeom>
          <a:noFill/>
          <a:ln w="3175">
            <a:solidFill>
              <a:srgbClr val="FF0000"/>
            </a:solidFill>
            <a:prstDash val="sysDot"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1331640" y="3068960"/>
            <a:ext cx="2736304" cy="385192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Curved Connector 6"/>
          <p:cNvCxnSpPr/>
          <p:nvPr/>
        </p:nvCxnSpPr>
        <p:spPr>
          <a:xfrm rot="10800000" flipV="1">
            <a:off x="6158359" y="4725144"/>
            <a:ext cx="2086049" cy="762372"/>
          </a:xfrm>
          <a:prstGeom prst="curvedConnector3">
            <a:avLst>
              <a:gd name="adj1" fmla="val 50000"/>
            </a:avLst>
          </a:prstGeom>
          <a:ln w="38100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5754493" y="5694347"/>
            <a:ext cx="30659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  <a:latin typeface="Helvetica" pitchFamily="34" charset="0"/>
                <a:cs typeface="Helvetica" pitchFamily="34" charset="0"/>
              </a:rPr>
              <a:t>At least  </a:t>
            </a:r>
            <a:r>
              <a:rPr lang="en-US" sz="1600" b="1" dirty="0" smtClean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2 </a:t>
            </a:r>
            <a:r>
              <a:rPr lang="en-US" sz="1600" b="1" i="1" dirty="0" smtClean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of </a:t>
            </a:r>
            <a:r>
              <a:rPr lang="en-US" sz="1600" b="1" dirty="0" smtClean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6 </a:t>
            </a:r>
            <a:r>
              <a:rPr lang="en-US" sz="1600" b="1" dirty="0" smtClean="0">
                <a:solidFill>
                  <a:srgbClr val="0000FF"/>
                </a:solidFill>
                <a:latin typeface="Helvetica" pitchFamily="34" charset="0"/>
                <a:cs typeface="Helvetica" pitchFamily="34" charset="0"/>
              </a:rPr>
              <a:t>characteristics </a:t>
            </a:r>
          </a:p>
          <a:p>
            <a:r>
              <a:rPr lang="en-US" sz="1600" b="1" dirty="0">
                <a:solidFill>
                  <a:srgbClr val="0000FF"/>
                </a:solidFill>
                <a:latin typeface="Helvetica" pitchFamily="34" charset="0"/>
                <a:cs typeface="Helvetica" pitchFamily="34" charset="0"/>
              </a:rPr>
              <a:t> </a:t>
            </a:r>
            <a:r>
              <a:rPr lang="en-US" sz="1600" b="1" dirty="0" smtClean="0">
                <a:solidFill>
                  <a:srgbClr val="0000FF"/>
                </a:solidFill>
                <a:latin typeface="Helvetica" pitchFamily="34" charset="0"/>
                <a:cs typeface="Helvetica" pitchFamily="34" charset="0"/>
              </a:rPr>
              <a:t>        are </a:t>
            </a:r>
            <a:r>
              <a:rPr lang="en-US" sz="1600" b="1" u="sng" dirty="0" smtClean="0">
                <a:solidFill>
                  <a:srgbClr val="0000FF"/>
                </a:solidFill>
                <a:latin typeface="Helvetica" pitchFamily="34" charset="0"/>
                <a:cs typeface="Helvetica" pitchFamily="34" charset="0"/>
              </a:rPr>
              <a:t>recommended</a:t>
            </a:r>
            <a:r>
              <a:rPr lang="en-US" sz="1600" b="1" dirty="0" smtClean="0">
                <a:solidFill>
                  <a:srgbClr val="0000FF"/>
                </a:solidFill>
                <a:latin typeface="Helvetica" pitchFamily="34" charset="0"/>
                <a:cs typeface="Helvetica" pitchFamily="34" charset="0"/>
              </a:rPr>
              <a:t> for  </a:t>
            </a:r>
          </a:p>
          <a:p>
            <a:r>
              <a:rPr lang="en-US" sz="1600" b="1" dirty="0">
                <a:solidFill>
                  <a:srgbClr val="0000FF"/>
                </a:solidFill>
                <a:latin typeface="Helvetica" pitchFamily="34" charset="0"/>
                <a:cs typeface="Helvetica" pitchFamily="34" charset="0"/>
              </a:rPr>
              <a:t> </a:t>
            </a:r>
            <a:r>
              <a:rPr lang="en-US" sz="1600" b="1" dirty="0" smtClean="0">
                <a:solidFill>
                  <a:srgbClr val="0000FF"/>
                </a:solidFill>
                <a:latin typeface="Helvetica" pitchFamily="34" charset="0"/>
                <a:cs typeface="Helvetica" pitchFamily="34" charset="0"/>
              </a:rPr>
              <a:t>                   diagnosis</a:t>
            </a:r>
            <a:endParaRPr lang="en-GB" sz="1600" b="1" dirty="0">
              <a:solidFill>
                <a:srgbClr val="0000FF"/>
              </a:solidFill>
              <a:latin typeface="Helvetica" pitchFamily="34" charset="0"/>
              <a:cs typeface="Helvetica" pitchFamily="34" charset="0"/>
            </a:endParaRPr>
          </a:p>
        </p:txBody>
      </p:sp>
      <p:graphicFrame>
        <p:nvGraphicFramePr>
          <p:cNvPr id="8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2196671"/>
              </p:ext>
            </p:extLst>
          </p:nvPr>
        </p:nvGraphicFramePr>
        <p:xfrm>
          <a:off x="5754493" y="1752600"/>
          <a:ext cx="2855241" cy="266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5241"/>
              </a:tblGrid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kern="1200" dirty="0" smtClean="0">
                          <a:solidFill>
                            <a:schemeClr val="bg1"/>
                          </a:solidFill>
                          <a:latin typeface="Helvetica" pitchFamily="34" charset="0"/>
                          <a:ea typeface="Times New Roman"/>
                          <a:cs typeface="Helvetica" pitchFamily="34" charset="0"/>
                        </a:rPr>
                        <a:t>Clinical characteristic</a:t>
                      </a:r>
                      <a:endParaRPr lang="en-GB" sz="2000" b="1" kern="1200" dirty="0">
                        <a:solidFill>
                          <a:schemeClr val="bg1"/>
                        </a:solidFill>
                        <a:latin typeface="Helvetica" pitchFamily="34" charset="0"/>
                        <a:ea typeface="Times New Roman"/>
                        <a:cs typeface="Helvetic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42773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 smtClean="0">
                          <a:solidFill>
                            <a:srgbClr val="0000FF"/>
                          </a:solidFill>
                          <a:latin typeface="Helvetica" pitchFamily="34" charset="0"/>
                          <a:cs typeface="Helvetica" pitchFamily="34" charset="0"/>
                        </a:rPr>
                        <a:t> * </a:t>
                      </a:r>
                      <a:r>
                        <a:rPr lang="en-GB" sz="1800" b="1" dirty="0" smtClean="0">
                          <a:solidFill>
                            <a:srgbClr val="CC00CC"/>
                          </a:solidFill>
                          <a:latin typeface="Helvetica" pitchFamily="34" charset="0"/>
                          <a:cs typeface="Helvetica" pitchFamily="34" charset="0"/>
                        </a:rPr>
                        <a:t>Energy intake</a:t>
                      </a:r>
                      <a:endParaRPr lang="en-GB" sz="1800" b="1" dirty="0">
                        <a:solidFill>
                          <a:srgbClr val="CC00CC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mpd="sng">
                      <a:noFill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baseline="0" dirty="0" smtClean="0">
                          <a:solidFill>
                            <a:srgbClr val="0000FF"/>
                          </a:solidFill>
                          <a:latin typeface="Helvetica" pitchFamily="34" charset="0"/>
                          <a:cs typeface="Helvetica" pitchFamily="34" charset="0"/>
                        </a:rPr>
                        <a:t> * </a:t>
                      </a:r>
                      <a:r>
                        <a:rPr lang="en-GB" sz="1800" b="1" dirty="0" smtClean="0">
                          <a:solidFill>
                            <a:srgbClr val="CC00CC"/>
                          </a:solidFill>
                          <a:latin typeface="Helvetica" pitchFamily="34" charset="0"/>
                          <a:cs typeface="Helvetica" pitchFamily="34" charset="0"/>
                        </a:rPr>
                        <a:t>weight loss</a:t>
                      </a:r>
                      <a:endParaRPr lang="en-GB" sz="1800" b="1" dirty="0">
                        <a:solidFill>
                          <a:srgbClr val="CC00CC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 smtClean="0">
                          <a:solidFill>
                            <a:srgbClr val="CC00CC"/>
                          </a:solidFill>
                          <a:latin typeface="Helvetica" pitchFamily="34" charset="0"/>
                          <a:cs typeface="Helvetica" pitchFamily="34" charset="0"/>
                        </a:rPr>
                        <a:t> </a:t>
                      </a:r>
                      <a:r>
                        <a:rPr lang="en-GB" sz="1800" b="1" dirty="0" smtClean="0">
                          <a:solidFill>
                            <a:srgbClr val="0000FF"/>
                          </a:solidFill>
                          <a:latin typeface="Helvetica" pitchFamily="34" charset="0"/>
                          <a:cs typeface="Helvetica" pitchFamily="34" charset="0"/>
                        </a:rPr>
                        <a:t>*</a:t>
                      </a:r>
                      <a:r>
                        <a:rPr lang="en-GB" sz="1800" b="1" dirty="0" smtClean="0">
                          <a:solidFill>
                            <a:srgbClr val="CC00CC"/>
                          </a:solidFill>
                          <a:latin typeface="Helvetica" pitchFamily="34" charset="0"/>
                          <a:cs typeface="Helvetica" pitchFamily="34" charset="0"/>
                        </a:rPr>
                        <a:t> Body fat mass</a:t>
                      </a:r>
                      <a:endParaRPr lang="en-GB" sz="1800" b="1" dirty="0">
                        <a:solidFill>
                          <a:srgbClr val="CC00CC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 smtClean="0">
                          <a:solidFill>
                            <a:srgbClr val="CC00CC"/>
                          </a:solidFill>
                          <a:latin typeface="Helvetica" pitchFamily="34" charset="0"/>
                          <a:cs typeface="Helvetica" pitchFamily="34" charset="0"/>
                        </a:rPr>
                        <a:t> </a:t>
                      </a:r>
                      <a:r>
                        <a:rPr lang="en-GB" sz="1800" b="1" dirty="0" smtClean="0">
                          <a:solidFill>
                            <a:srgbClr val="0000FF"/>
                          </a:solidFill>
                          <a:latin typeface="Helvetica" pitchFamily="34" charset="0"/>
                          <a:cs typeface="Helvetica" pitchFamily="34" charset="0"/>
                        </a:rPr>
                        <a:t>* </a:t>
                      </a:r>
                      <a:r>
                        <a:rPr lang="en-GB" sz="1800" b="1" dirty="0" smtClean="0">
                          <a:solidFill>
                            <a:srgbClr val="CC00CC"/>
                          </a:solidFill>
                          <a:latin typeface="Helvetica" pitchFamily="34" charset="0"/>
                          <a:cs typeface="Helvetica" pitchFamily="34" charset="0"/>
                        </a:rPr>
                        <a:t>Muscle mass</a:t>
                      </a:r>
                      <a:endParaRPr lang="en-GB" sz="1800" b="1" dirty="0">
                        <a:solidFill>
                          <a:srgbClr val="CC00CC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 smtClean="0">
                          <a:solidFill>
                            <a:srgbClr val="0000FF"/>
                          </a:solidFill>
                          <a:latin typeface="Helvetica" pitchFamily="34" charset="0"/>
                          <a:cs typeface="Helvetica" pitchFamily="34" charset="0"/>
                        </a:rPr>
                        <a:t> *</a:t>
                      </a:r>
                      <a:r>
                        <a:rPr lang="en-GB" sz="1800" b="1" dirty="0" smtClean="0">
                          <a:solidFill>
                            <a:srgbClr val="CC00CC"/>
                          </a:solidFill>
                          <a:latin typeface="Helvetica" pitchFamily="34" charset="0"/>
                          <a:cs typeface="Helvetica" pitchFamily="34" charset="0"/>
                        </a:rPr>
                        <a:t> Fluid accumulation</a:t>
                      </a:r>
                      <a:endParaRPr lang="en-GB" sz="1800" b="1" dirty="0">
                        <a:solidFill>
                          <a:srgbClr val="CC00CC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 smtClean="0">
                          <a:solidFill>
                            <a:srgbClr val="0000FF"/>
                          </a:solidFill>
                          <a:latin typeface="Helvetica" pitchFamily="34" charset="0"/>
                          <a:cs typeface="Helvetica" pitchFamily="34" charset="0"/>
                        </a:rPr>
                        <a:t> *</a:t>
                      </a:r>
                      <a:r>
                        <a:rPr lang="en-GB" sz="1800" b="1" dirty="0" smtClean="0">
                          <a:solidFill>
                            <a:srgbClr val="CC00CC"/>
                          </a:solidFill>
                          <a:latin typeface="Helvetica" pitchFamily="34" charset="0"/>
                          <a:cs typeface="Helvetica" pitchFamily="34" charset="0"/>
                        </a:rPr>
                        <a:t> Reduced grip strength</a:t>
                      </a:r>
                      <a:endParaRPr lang="en-GB" sz="1800" b="1" dirty="0">
                        <a:solidFill>
                          <a:srgbClr val="CC00CC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327012" y="990600"/>
            <a:ext cx="2561983" cy="52322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FF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 New  Concepts 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Cloud Callout 10"/>
          <p:cNvSpPr/>
          <p:nvPr/>
        </p:nvSpPr>
        <p:spPr>
          <a:xfrm>
            <a:off x="397307" y="1981200"/>
            <a:ext cx="1126693" cy="476310"/>
          </a:xfrm>
          <a:prstGeom prst="cloudCallout">
            <a:avLst>
              <a:gd name="adj1" fmla="val 68886"/>
              <a:gd name="adj2" fmla="val -8645"/>
            </a:avLst>
          </a:prstGeom>
          <a:noFill/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2" name="Rectangle 11"/>
          <p:cNvSpPr/>
          <p:nvPr/>
        </p:nvSpPr>
        <p:spPr>
          <a:xfrm>
            <a:off x="155848" y="5105400"/>
            <a:ext cx="1520552" cy="12192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908448" y="5105400"/>
            <a:ext cx="1749152" cy="12192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810000" y="5105400"/>
            <a:ext cx="1596752" cy="12192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77369" y="2038290"/>
            <a:ext cx="998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9900CC"/>
                </a:solidFill>
              </a:rPr>
              <a:t>screening</a:t>
            </a:r>
            <a:endParaRPr lang="en-US" sz="1600" b="1" dirty="0">
              <a:solidFill>
                <a:srgbClr val="9900CC"/>
              </a:solidFill>
            </a:endParaRPr>
          </a:p>
        </p:txBody>
      </p:sp>
      <p:pic>
        <p:nvPicPr>
          <p:cNvPr id="16" name="Picture 10" descr="images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224" y="895443"/>
            <a:ext cx="647032" cy="733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7" descr="anid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138" y="913059"/>
            <a:ext cx="672364" cy="715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85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"/>
                            </p:stCondLst>
                            <p:childTnLst>
                              <p:par>
                                <p:cTn id="1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1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 animBg="1"/>
      <p:bldP spid="11" grpId="1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89327"/>
              </p:ext>
            </p:extLst>
          </p:nvPr>
        </p:nvGraphicFramePr>
        <p:xfrm>
          <a:off x="827584" y="644523"/>
          <a:ext cx="7560840" cy="58088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92489"/>
                <a:gridCol w="1054509"/>
                <a:gridCol w="1056921"/>
                <a:gridCol w="1056921"/>
              </a:tblGrid>
              <a:tr h="1498806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chemeClr val="bg1"/>
                          </a:solidFill>
                          <a:effectLst/>
                        </a:rPr>
                        <a:t>1. </a:t>
                      </a:r>
                      <a:r>
                        <a:rPr lang="th-TH" sz="3200" dirty="0" smtClean="0">
                          <a:solidFill>
                            <a:schemeClr val="bg1"/>
                          </a:solidFill>
                          <a:effectLst/>
                        </a:rPr>
                        <a:t>ประวัติการได้รับ </a:t>
                      </a:r>
                      <a:r>
                        <a:rPr lang="th-TH" sz="3200" u="sng" dirty="0" smtClean="0">
                          <a:solidFill>
                            <a:schemeClr val="bg1"/>
                          </a:solidFill>
                          <a:effectLst/>
                        </a:rPr>
                        <a:t>อาหาร</a:t>
                      </a:r>
                      <a:r>
                        <a:rPr lang="th-TH" sz="3200" dirty="0" smtClean="0">
                          <a:solidFill>
                            <a:schemeClr val="bg1"/>
                          </a:solidFill>
                          <a:effectLst/>
                        </a:rPr>
                        <a:t>  หรือ  </a:t>
                      </a:r>
                      <a:r>
                        <a:rPr lang="th-TH" sz="3200" u="sng" dirty="0" smtClean="0">
                          <a:solidFill>
                            <a:schemeClr val="bg1"/>
                          </a:solidFill>
                          <a:effectLst/>
                        </a:rPr>
                        <a:t>สารอาหาร</a:t>
                      </a:r>
                      <a:endParaRPr lang="en-US" sz="32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solidFill>
                            <a:schemeClr val="bg1"/>
                          </a:solidFill>
                          <a:effectLst/>
                        </a:rPr>
                        <a:t>     </a:t>
                      </a:r>
                      <a:r>
                        <a:rPr lang="en-US" sz="2000" dirty="0" smtClean="0">
                          <a:solidFill>
                            <a:schemeClr val="bg1"/>
                          </a:solidFill>
                          <a:effectLst/>
                        </a:rPr>
                        <a:t>   </a:t>
                      </a:r>
                      <a:r>
                        <a:rPr lang="th-TH" sz="2400" dirty="0" smtClean="0">
                          <a:solidFill>
                            <a:schemeClr val="bg1"/>
                          </a:solidFill>
                          <a:effectLst/>
                        </a:rPr>
                        <a:t>พิจารณาภาพรวมทั้ง </a:t>
                      </a:r>
                      <a:r>
                        <a:rPr lang="th-TH" sz="2400" u="sng" dirty="0" smtClean="0">
                          <a:solidFill>
                            <a:schemeClr val="bg1"/>
                          </a:solidFill>
                          <a:effectLst/>
                        </a:rPr>
                        <a:t>ประเภท</a:t>
                      </a:r>
                      <a:r>
                        <a:rPr lang="th-TH" sz="240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r>
                        <a:rPr lang="th-TH" sz="240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th-TH" sz="2400" u="sng" dirty="0" smtClean="0">
                          <a:solidFill>
                            <a:schemeClr val="bg1"/>
                          </a:solidFill>
                          <a:effectLst/>
                        </a:rPr>
                        <a:t>ปริมาณ</a:t>
                      </a:r>
                      <a:r>
                        <a:rPr lang="th-TH" sz="2400" dirty="0" smtClean="0">
                          <a:solidFill>
                            <a:schemeClr val="bg1"/>
                          </a:solidFill>
                          <a:effectLst/>
                        </a:rPr>
                        <a:t> - </a:t>
                      </a:r>
                      <a:r>
                        <a:rPr lang="th-TH" sz="2400" u="sng" dirty="0" smtClean="0">
                          <a:solidFill>
                            <a:schemeClr val="bg1"/>
                          </a:solidFill>
                          <a:effectLst/>
                        </a:rPr>
                        <a:t>คุณภาพ</a:t>
                      </a:r>
                      <a:r>
                        <a:rPr lang="th-TH" sz="2400" dirty="0" smtClean="0">
                          <a:solidFill>
                            <a:schemeClr val="bg1"/>
                          </a:solidFill>
                          <a:effectLst/>
                        </a:rPr>
                        <a:t>  ของสารอาหาร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effectLst/>
                        </a:rPr>
                        <a:t>     และ  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  <a:effectLst/>
                        </a:rPr>
                        <a:t>                             </a:t>
                      </a:r>
                      <a:r>
                        <a:rPr lang="th-TH" sz="2400" u="sng" dirty="0" smtClean="0">
                          <a:solidFill>
                            <a:schemeClr val="bg1"/>
                          </a:solidFill>
                          <a:effectLst/>
                        </a:rPr>
                        <a:t>ระยะเวลา</a:t>
                      </a:r>
                      <a:r>
                        <a:rPr lang="th-TH" sz="2400" dirty="0" smtClean="0">
                          <a:solidFill>
                            <a:schemeClr val="bg1"/>
                          </a:solidFill>
                          <a:effectLst/>
                        </a:rPr>
                        <a:t>   ที่เปลี่ยนแปลง</a:t>
                      </a:r>
                      <a:endParaRPr lang="en-US" sz="36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solidFill>
                            <a:schemeClr val="bg1"/>
                          </a:solidFill>
                          <a:effectLst/>
                        </a:rPr>
                        <a:t>    ให้คะแนน   0 </a:t>
                      </a:r>
                      <a:r>
                        <a:rPr lang="en-US" sz="2000" dirty="0" smtClean="0">
                          <a:solidFill>
                            <a:schemeClr val="bg1"/>
                          </a:solidFill>
                          <a:effectLst/>
                        </a:rPr>
                        <a:t>= </a:t>
                      </a:r>
                      <a:r>
                        <a:rPr lang="th-TH" sz="2000" dirty="0" smtClean="0">
                          <a:solidFill>
                            <a:schemeClr val="bg1"/>
                          </a:solidFill>
                          <a:effectLst/>
                        </a:rPr>
                        <a:t>ปกติ หรือ เปลี่ยนแปลงเล็กน้อย </a:t>
                      </a:r>
                      <a:r>
                        <a:rPr lang="en-US" sz="2000" dirty="0" smtClean="0">
                          <a:solidFill>
                            <a:schemeClr val="bg1"/>
                          </a:solidFill>
                          <a:effectLst/>
                        </a:rPr>
                        <a:t>    </a:t>
                      </a:r>
                      <a:r>
                        <a:rPr lang="th-TH" sz="2000" dirty="0" smtClean="0">
                          <a:solidFill>
                            <a:schemeClr val="bg1"/>
                          </a:solidFill>
                          <a:effectLst/>
                        </a:rPr>
                        <a:t>ไปจนถึง คะแนน 4 </a:t>
                      </a:r>
                      <a:r>
                        <a:rPr lang="en-US" sz="2000" dirty="0" smtClean="0">
                          <a:solidFill>
                            <a:schemeClr val="bg1"/>
                          </a:solidFill>
                          <a:effectLst/>
                        </a:rPr>
                        <a:t>=</a:t>
                      </a:r>
                      <a:r>
                        <a:rPr lang="th-TH" sz="2000" dirty="0" smtClean="0">
                          <a:solidFill>
                            <a:schemeClr val="bg1"/>
                          </a:solidFill>
                          <a:effectLst/>
                        </a:rPr>
                        <a:t> ผิดปกติรุนแรง</a:t>
                      </a:r>
                      <a:endParaRPr lang="en-US" sz="3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764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u="sng" dirty="0" smtClean="0">
                          <a:solidFill>
                            <a:schemeClr val="bg1"/>
                          </a:solidFill>
                          <a:effectLst/>
                        </a:rPr>
                        <a:t>ประเภท</a:t>
                      </a:r>
                      <a:r>
                        <a:rPr lang="en-US" sz="1800" u="sng" dirty="0" smtClean="0">
                          <a:solidFill>
                            <a:schemeClr val="bg1"/>
                          </a:solidFill>
                          <a:effectLst/>
                        </a:rPr>
                        <a:t> - </a:t>
                      </a:r>
                      <a:r>
                        <a:rPr lang="th-TH" sz="1800" u="sng" dirty="0" smtClean="0">
                          <a:solidFill>
                            <a:schemeClr val="bg1"/>
                          </a:solidFill>
                          <a:effectLst/>
                        </a:rPr>
                        <a:t>ปริมาณ - คุณภาพ </a:t>
                      </a:r>
                      <a:r>
                        <a:rPr lang="en-US" sz="1800" u="sng" dirty="0" smtClean="0">
                          <a:solidFill>
                            <a:schemeClr val="bg1"/>
                          </a:solidFill>
                          <a:effectLst/>
                        </a:rPr>
                        <a:t>                                              </a:t>
                      </a:r>
                      <a:r>
                        <a:rPr lang="th-TH" sz="1800" dirty="0" smtClean="0">
                          <a:solidFill>
                            <a:schemeClr val="bg1"/>
                          </a:solidFill>
                          <a:effectLst/>
                        </a:rPr>
                        <a:t>อาหาร  หรือ สารอาหาร  ที่รับได้จริง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00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u="sng" smtClean="0">
                          <a:solidFill>
                            <a:schemeClr val="bg1"/>
                          </a:solidFill>
                          <a:effectLst/>
                        </a:rPr>
                        <a:t>ระยะเวลา</a:t>
                      </a:r>
                      <a:r>
                        <a:rPr lang="th-TH" sz="2000" b="1" smtClean="0">
                          <a:solidFill>
                            <a:schemeClr val="bg1"/>
                          </a:solidFill>
                          <a:effectLst/>
                        </a:rPr>
                        <a:t>  ที่เปลี่ยนแปลง / คะแนน</a:t>
                      </a:r>
                      <a:endParaRPr lang="en-US" sz="3200" b="1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smtClean="0">
                          <a:solidFill>
                            <a:schemeClr val="bg1"/>
                          </a:solidFill>
                          <a:effectLst/>
                        </a:rPr>
                        <a:t>ใส่เครื่องหมาย   </a:t>
                      </a:r>
                      <a:r>
                        <a:rPr lang="en-US" sz="2000" b="1" smtClean="0">
                          <a:solidFill>
                            <a:schemeClr val="bg1"/>
                          </a:solidFill>
                          <a:effectLst/>
                        </a:rPr>
                        <a:t>[</a:t>
                      </a:r>
                      <a:r>
                        <a:rPr lang="en-US" sz="1600" b="1" smtClean="0">
                          <a:solidFill>
                            <a:schemeClr val="bg1"/>
                          </a:solidFill>
                          <a:effectLst/>
                        </a:rPr>
                        <a:t>√</a:t>
                      </a:r>
                      <a:r>
                        <a:rPr lang="en-US" sz="2000" b="1" smtClean="0">
                          <a:solidFill>
                            <a:schemeClr val="bg1"/>
                          </a:solidFill>
                          <a:effectLst/>
                        </a:rPr>
                        <a:t> ] </a:t>
                      </a:r>
                      <a:r>
                        <a:rPr lang="th-TH" sz="2000" b="1" smtClean="0">
                          <a:solidFill>
                            <a:schemeClr val="bg1"/>
                          </a:solidFill>
                          <a:effectLst/>
                        </a:rPr>
                        <a:t> ที่เลือก</a:t>
                      </a:r>
                      <a:endParaRPr lang="en-US" sz="32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3890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bg1"/>
                          </a:solidFill>
                          <a:effectLst/>
                        </a:rPr>
                        <a:t>       [ 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] 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 กินเอง   </a:t>
                      </a:r>
                      <a:r>
                        <a:rPr lang="en-US" sz="1800" dirty="0" smtClean="0">
                          <a:solidFill>
                            <a:schemeClr val="bg1"/>
                          </a:solidFill>
                          <a:effectLst/>
                        </a:rPr>
                        <a:t>            </a:t>
                      </a:r>
                      <a:r>
                        <a:rPr lang="th-TH" sz="180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1800" dirty="0" smtClean="0">
                          <a:solidFill>
                            <a:schemeClr val="bg1"/>
                          </a:solidFill>
                          <a:effectLst/>
                        </a:rPr>
                        <a:t> [ 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]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 TF      </a:t>
                      </a:r>
                      <a:r>
                        <a:rPr lang="en-US" sz="1800" dirty="0" smtClean="0">
                          <a:solidFill>
                            <a:schemeClr val="bg1"/>
                          </a:solidFill>
                          <a:effectLst/>
                        </a:rPr>
                        <a:t>     [ 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] 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PN           </a:t>
                      </a:r>
                      <a:r>
                        <a:rPr lang="en-US" sz="1800" dirty="0" smtClean="0">
                          <a:solidFill>
                            <a:schemeClr val="bg1"/>
                          </a:solidFill>
                          <a:effectLst/>
                        </a:rPr>
                        <a:t>                                   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bg1"/>
                          </a:solidFill>
                          <a:effectLst/>
                        </a:rPr>
                        <a:t>       [ 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] 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Standard IV    [  ] 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</a:rPr>
                        <a:t>Combination</a:t>
                      </a:r>
                      <a:endParaRPr lang="en-US" sz="32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1800" dirty="0" smtClean="0">
                          <a:solidFill>
                            <a:srgbClr val="FFFF00"/>
                          </a:solidFill>
                          <a:effectLst/>
                        </a:rPr>
                        <a:t>TF </a:t>
                      </a:r>
                      <a:r>
                        <a:rPr lang="en-US" sz="1800" dirty="0">
                          <a:solidFill>
                            <a:srgbClr val="FFFF00"/>
                          </a:solidFill>
                          <a:effectLst/>
                        </a:rPr>
                        <a:t>: tube feeding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, 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  </a:t>
                      </a:r>
                      <a:r>
                        <a:rPr lang="en-US" sz="1800" dirty="0" smtClean="0">
                          <a:solidFill>
                            <a:srgbClr val="00FFFF"/>
                          </a:solidFill>
                          <a:effectLst/>
                        </a:rPr>
                        <a:t>PN </a:t>
                      </a:r>
                      <a:r>
                        <a:rPr lang="en-US" sz="1800" dirty="0">
                          <a:solidFill>
                            <a:srgbClr val="00FFFF"/>
                          </a:solidFill>
                          <a:effectLst/>
                        </a:rPr>
                        <a:t>: Parenteral nutrition</a:t>
                      </a:r>
                      <a:endParaRPr lang="en-US" sz="2800" dirty="0">
                        <a:solidFill>
                          <a:srgbClr val="00FFFF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u="sng" dirty="0">
                          <a:solidFill>
                            <a:schemeClr val="bg1"/>
                          </a:solidFill>
                          <a:effectLst/>
                        </a:rPr>
                        <a:t>&lt;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effectLst/>
                        </a:rPr>
                        <a:t> 7  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/>
                        </a:rPr>
                        <a:t>วัน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</a:rPr>
                        <a:t>[ ]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</a:rPr>
                        <a:t>8 </a:t>
                      </a:r>
                      <a:r>
                        <a:rPr lang="en-US" sz="2400" b="1" dirty="0" smtClean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r>
                        <a:rPr lang="th-TH" sz="2400" b="1" dirty="0" smtClean="0">
                          <a:solidFill>
                            <a:schemeClr val="bg1"/>
                          </a:solidFill>
                          <a:effectLst/>
                        </a:rPr>
                        <a:t>14</a:t>
                      </a:r>
                      <a:r>
                        <a:rPr lang="en-US" sz="2400" b="1" dirty="0" smtClean="0">
                          <a:solidFill>
                            <a:schemeClr val="bg1"/>
                          </a:solidFill>
                          <a:effectLst/>
                        </a:rPr>
                        <a:t>  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/>
                        </a:rPr>
                        <a:t>วัน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</a:rPr>
                        <a:t>[ ]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</a:rPr>
                        <a:t>&gt; 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effectLst/>
                        </a:rPr>
                        <a:t>14  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/>
                        </a:rPr>
                        <a:t>วัน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</a:rPr>
                        <a:t>[ ]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00FF"/>
                    </a:solidFill>
                  </a:tcPr>
                </a:tc>
              </a:tr>
              <a:tr h="57646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[   ] 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&lt; 10 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% 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    </a:t>
                      </a:r>
                      <a:r>
                        <a:rPr lang="th-TH" sz="14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(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NPO , 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ได้รับแต่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  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น้ำเกลือ</a:t>
                      </a:r>
                      <a:r>
                        <a:rPr lang="th-TH" sz="1800" dirty="0" smtClean="0">
                          <a:solidFill>
                            <a:schemeClr val="bg1"/>
                          </a:solidFill>
                          <a:effectLst/>
                        </a:rPr>
                        <a:t>มาตรฐาน</a:t>
                      </a:r>
                      <a:r>
                        <a:rPr lang="en-US" sz="180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th-TH" sz="1800" dirty="0" smtClean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</a:rPr>
                        <a:t>[1]   [2]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</a:rPr>
                        <a:t>[2]   [3]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</a:rPr>
                        <a:t>[3]   [4]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</a:tr>
              <a:tr h="57646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[  ] 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10 - 25 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%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 ของปริมาณปกติ  </a:t>
                      </a:r>
                      <a:r>
                        <a:rPr lang="th-TH" sz="1800" i="1" u="sng" dirty="0">
                          <a:solidFill>
                            <a:schemeClr val="bg1"/>
                          </a:solidFill>
                          <a:effectLst/>
                        </a:rPr>
                        <a:t>หรือ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1800" baseline="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th-TH" sz="1800" dirty="0" err="1" smtClean="0">
                          <a:solidFill>
                            <a:schemeClr val="bg1"/>
                          </a:solidFill>
                          <a:effectLst/>
                        </a:rPr>
                        <a:t>แคลอ</a:t>
                      </a:r>
                      <a:r>
                        <a:rPr lang="th-TH" sz="1800" dirty="0" smtClean="0">
                          <a:solidFill>
                            <a:schemeClr val="bg1"/>
                          </a:solidFill>
                          <a:effectLst/>
                        </a:rPr>
                        <a:t>รี่  ที่ต้องการ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</a:rPr>
                        <a:t>[0]   [1]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</a:rPr>
                        <a:t>[1]   [2]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</a:rPr>
                        <a:t>[2]   [3]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</a:tr>
              <a:tr h="57646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[  ] 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25 - 50 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%</a:t>
                      </a:r>
                      <a:r>
                        <a:rPr lang="th-TH" sz="14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ของปริมาณปกติ </a:t>
                      </a:r>
                      <a:r>
                        <a:rPr lang="th-TH" sz="180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th-TH" sz="1800" i="1" u="sng" dirty="0" smtClean="0">
                          <a:solidFill>
                            <a:schemeClr val="bg1"/>
                          </a:solidFill>
                          <a:effectLst/>
                        </a:rPr>
                        <a:t>หรือ</a:t>
                      </a:r>
                      <a:r>
                        <a:rPr lang="th-TH" sz="1800" dirty="0" smtClean="0">
                          <a:solidFill>
                            <a:schemeClr val="bg1"/>
                          </a:solidFill>
                          <a:effectLst/>
                        </a:rPr>
                        <a:t>  </a:t>
                      </a:r>
                      <a:r>
                        <a:rPr lang="th-TH" sz="1800" dirty="0" err="1" smtClean="0">
                          <a:solidFill>
                            <a:schemeClr val="bg1"/>
                          </a:solidFill>
                          <a:effectLst/>
                        </a:rPr>
                        <a:t>แคลอ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รี่ </a:t>
                      </a:r>
                      <a:r>
                        <a:rPr lang="th-TH" sz="1800" dirty="0" smtClean="0">
                          <a:solidFill>
                            <a:schemeClr val="bg1"/>
                          </a:solidFill>
                          <a:effectLst/>
                        </a:rPr>
                        <a:t> ที่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ต้องการ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/>
                        </a:rPr>
                        <a:t>[</a:t>
                      </a:r>
                      <a:r>
                        <a:rPr lang="th-TH" sz="1800" b="1">
                          <a:solidFill>
                            <a:schemeClr val="bg1"/>
                          </a:solidFill>
                          <a:effectLst/>
                        </a:rPr>
                        <a:t>0</a:t>
                      </a:r>
                      <a:r>
                        <a:rPr lang="en-US" sz="1800" b="1">
                          <a:solidFill>
                            <a:schemeClr val="bg1"/>
                          </a:solidFill>
                          <a:effectLst/>
                        </a:rPr>
                        <a:t>]</a:t>
                      </a:r>
                      <a:endParaRPr lang="en-US" sz="2800" b="1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</a:rPr>
                        <a:t>[0]   [1]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</a:rPr>
                        <a:t>[1]   [2]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</a:tr>
              <a:tr h="57646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[  ] 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50 - 75 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%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 ของปริมาณปกติ  </a:t>
                      </a:r>
                      <a:r>
                        <a:rPr lang="th-TH" sz="1800" i="1" u="sng" dirty="0">
                          <a:solidFill>
                            <a:schemeClr val="bg1"/>
                          </a:solidFill>
                          <a:effectLst/>
                        </a:rPr>
                        <a:t>หรือ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  </a:t>
                      </a:r>
                      <a:r>
                        <a:rPr lang="th-TH" sz="1800" dirty="0" err="1">
                          <a:solidFill>
                            <a:schemeClr val="bg1"/>
                          </a:solidFill>
                          <a:effectLst/>
                        </a:rPr>
                        <a:t>แคลอ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รี่ </a:t>
                      </a:r>
                      <a:r>
                        <a:rPr lang="th-TH" sz="1800" dirty="0" smtClean="0">
                          <a:solidFill>
                            <a:schemeClr val="bg1"/>
                          </a:solidFill>
                          <a:effectLst/>
                        </a:rPr>
                        <a:t> ที่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ต้องการ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/>
                        </a:rPr>
                        <a:t>[0]</a:t>
                      </a:r>
                      <a:endParaRPr lang="en-US" sz="2800" b="1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/>
                        </a:rPr>
                        <a:t>[0]</a:t>
                      </a:r>
                      <a:endParaRPr lang="en-US" sz="2800" b="1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</a:rPr>
                        <a:t>[1]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</a:tr>
              <a:tr h="43044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[  ] 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75 -100  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%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 ของปริมาณปกติ  </a:t>
                      </a:r>
                      <a:r>
                        <a:rPr lang="th-TH" sz="1800" i="1" u="sng" dirty="0">
                          <a:solidFill>
                            <a:schemeClr val="bg1"/>
                          </a:solidFill>
                          <a:effectLst/>
                        </a:rPr>
                        <a:t>หรือ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  </a:t>
                      </a:r>
                      <a:r>
                        <a:rPr lang="th-TH" sz="1800" dirty="0" err="1">
                          <a:solidFill>
                            <a:schemeClr val="bg1"/>
                          </a:solidFill>
                          <a:effectLst/>
                        </a:rPr>
                        <a:t>แคลอ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</a:rPr>
                        <a:t>รี่ </a:t>
                      </a:r>
                      <a:r>
                        <a:rPr lang="th-TH" sz="1800" dirty="0" smtClean="0">
                          <a:solidFill>
                            <a:schemeClr val="bg1"/>
                          </a:solidFill>
                          <a:effectLst/>
                        </a:rPr>
                        <a:t>ที่ต้องการ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/>
                        </a:rPr>
                        <a:t>[0]</a:t>
                      </a:r>
                      <a:endParaRPr lang="en-US" sz="2800" b="1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/>
                        </a:rPr>
                        <a:t>[0]</a:t>
                      </a:r>
                      <a:endParaRPr lang="en-US" sz="2800" b="1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</a:rPr>
                        <a:t>[0]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</a:tr>
            </a:tbl>
          </a:graphicData>
        </a:graphic>
      </p:graphicFrame>
      <p:sp>
        <p:nvSpPr>
          <p:cNvPr id="7" name="WordArt 1"/>
          <p:cNvSpPr>
            <a:spLocks noChangeArrowheads="1" noChangeShapeType="1" noTextEdit="1"/>
          </p:cNvSpPr>
          <p:nvPr/>
        </p:nvSpPr>
        <p:spPr bwMode="auto">
          <a:xfrm>
            <a:off x="8810625" y="2564904"/>
            <a:ext cx="333375" cy="101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th-TH" sz="6000" kern="10" spc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Black"/>
              </a:rPr>
              <a:t>คะแนน</a:t>
            </a:r>
            <a:endParaRPr lang="en-US" sz="6000" kern="10" spc="0" dirty="0">
              <a:ln>
                <a:noFill/>
              </a:ln>
              <a:solidFill>
                <a:schemeClr val="bg1"/>
              </a:solidFill>
              <a:effectLst/>
              <a:latin typeface="Arial Black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52320" y="725795"/>
            <a:ext cx="870751" cy="830997"/>
          </a:xfrm>
          <a:prstGeom prst="rect">
            <a:avLst/>
          </a:prstGeom>
          <a:solidFill>
            <a:schemeClr val="bg1"/>
          </a:solidFill>
          <a:ln>
            <a:solidFill>
              <a:srgbClr val="00FFFF"/>
            </a:solidFill>
          </a:ln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solidFill>
                  <a:srgbClr val="FF0000"/>
                </a:solidFill>
              </a:rPr>
              <a:t>คะแนน</a:t>
            </a:r>
          </a:p>
          <a:p>
            <a:endParaRPr lang="en-US" sz="2400" b="1" dirty="0">
              <a:solidFill>
                <a:srgbClr val="FF0000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899592" y="3717032"/>
            <a:ext cx="7416824" cy="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75856" y="1052736"/>
            <a:ext cx="792088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004048" y="1052736"/>
            <a:ext cx="1152128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827584" y="5373216"/>
            <a:ext cx="360040" cy="504056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7812360" y="5445224"/>
            <a:ext cx="360040" cy="504056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695780" y="103357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52320" y="725795"/>
            <a:ext cx="864096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007604" y="1844824"/>
            <a:ext cx="731546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043608" y="2780928"/>
            <a:ext cx="731546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7884368" y="2996952"/>
            <a:ext cx="360040" cy="504056"/>
          </a:xfrm>
          <a:prstGeom prst="line">
            <a:avLst/>
          </a:prstGeom>
          <a:ln w="7620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708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605464"/>
              </p:ext>
            </p:extLst>
          </p:nvPr>
        </p:nvGraphicFramePr>
        <p:xfrm>
          <a:off x="323524" y="116628"/>
          <a:ext cx="8496948" cy="55071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4237"/>
                <a:gridCol w="2124237"/>
                <a:gridCol w="2124237"/>
                <a:gridCol w="2124237"/>
              </a:tblGrid>
              <a:tr h="1448151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</a:rPr>
                        <a:t>2.  </a:t>
                      </a:r>
                      <a:r>
                        <a:rPr lang="th-TH" sz="3600" dirty="0">
                          <a:solidFill>
                            <a:schemeClr val="bg1"/>
                          </a:solidFill>
                          <a:effectLst/>
                        </a:rPr>
                        <a:t>การเปลี่ยนแปลงของ </a:t>
                      </a:r>
                      <a:r>
                        <a:rPr lang="th-TH" sz="3600" u="sng" dirty="0">
                          <a:solidFill>
                            <a:schemeClr val="bg1"/>
                          </a:solidFill>
                          <a:effectLst/>
                        </a:rPr>
                        <a:t>น้ำหนักตัว</a:t>
                      </a:r>
                      <a:endParaRPr lang="en-US" sz="36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</a:rPr>
                        <a:t>       </a:t>
                      </a:r>
                      <a:r>
                        <a:rPr lang="th-TH" sz="2400" dirty="0" smtClean="0">
                          <a:solidFill>
                            <a:schemeClr val="bg1"/>
                          </a:solidFill>
                          <a:effectLst/>
                        </a:rPr>
                        <a:t>   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  <a:effectLst/>
                        </a:rPr>
                        <a:t>[  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</a:rPr>
                        <a:t>]  </a:t>
                      </a: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</a:rPr>
                        <a:t>เท่าเดิม </a:t>
                      </a:r>
                      <a:r>
                        <a:rPr lang="th-TH" sz="2400" dirty="0" smtClean="0">
                          <a:solidFill>
                            <a:schemeClr val="bg1"/>
                          </a:solidFill>
                          <a:effectLst/>
                        </a:rPr>
                        <a:t>หรือ  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</a:rPr>
                        <a:t>[  ]  </a:t>
                      </a: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</a:rPr>
                        <a:t>เพิ่มขึ้น 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</a:rPr>
                        <a:t>……. </a:t>
                      </a: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</a:rPr>
                        <a:t>กก. / เวลา............. ( คะแนน 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</a:rPr>
                        <a:t>= 0</a:t>
                      </a: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</a:rPr>
                        <a:t> )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</a:rPr>
                        <a:t>      </a:t>
                      </a:r>
                      <a:r>
                        <a:rPr lang="th-TH" sz="2400" dirty="0" smtClean="0">
                          <a:solidFill>
                            <a:schemeClr val="bg1"/>
                          </a:solidFill>
                          <a:effectLst/>
                        </a:rPr>
                        <a:t>    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</a:rPr>
                        <a:t>[  ]  </a:t>
                      </a:r>
                      <a:r>
                        <a:rPr lang="th-TH" sz="2400" dirty="0" smtClean="0">
                          <a:solidFill>
                            <a:schemeClr val="bg1"/>
                          </a:solidFill>
                          <a:effectLst/>
                        </a:rPr>
                        <a:t>ลดลง ........กก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  <a:effectLst/>
                        </a:rPr>
                        <a:t>,</a:t>
                      </a:r>
                      <a:r>
                        <a:rPr lang="en-US" sz="2400" baseline="0" dirty="0" smtClean="0">
                          <a:solidFill>
                            <a:schemeClr val="bg1"/>
                          </a:solidFill>
                          <a:effectLst/>
                        </a:rPr>
                        <a:t>  = </a:t>
                      </a:r>
                      <a:r>
                        <a:rPr lang="th-TH" sz="2400" baseline="0" dirty="0" smtClean="0">
                          <a:solidFill>
                            <a:schemeClr val="bg1"/>
                          </a:solidFill>
                          <a:effectLst/>
                        </a:rPr>
                        <a:t>.........</a:t>
                      </a:r>
                      <a:r>
                        <a:rPr lang="th-TH" sz="2400" dirty="0" smtClean="0">
                          <a:solidFill>
                            <a:schemeClr val="bg1"/>
                          </a:solidFill>
                          <a:effectLst/>
                        </a:rPr>
                        <a:t>..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</a:rPr>
                        <a:t>%  </a:t>
                      </a: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</a:rPr>
                        <a:t>ในระยะเวลา</a:t>
                      </a:r>
                      <a:r>
                        <a:rPr lang="th-TH" sz="2400" dirty="0" smtClean="0">
                          <a:solidFill>
                            <a:schemeClr val="bg1"/>
                          </a:solidFill>
                          <a:effectLst/>
                        </a:rPr>
                        <a:t>.......... </a:t>
                      </a: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</a:rPr>
                        <a:t>เดือน หรือ .......... สัปดาห์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2721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000" u="sng" dirty="0">
                          <a:solidFill>
                            <a:schemeClr val="bg1"/>
                          </a:solidFill>
                          <a:effectLst/>
                        </a:rPr>
                        <a:t>ระยะเวลา</a:t>
                      </a:r>
                      <a:endParaRPr lang="en-US" sz="4000" u="sng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00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u="sng" dirty="0">
                          <a:solidFill>
                            <a:schemeClr val="bg1"/>
                          </a:solidFill>
                          <a:effectLst/>
                        </a:rPr>
                        <a:t>%</a:t>
                      </a:r>
                      <a:r>
                        <a:rPr lang="th-TH" sz="4000" b="1" u="sng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4000" b="1" u="sng" dirty="0">
                          <a:solidFill>
                            <a:schemeClr val="bg1"/>
                          </a:solidFill>
                          <a:effectLst/>
                        </a:rPr>
                        <a:t>  </a:t>
                      </a:r>
                      <a:r>
                        <a:rPr lang="th-TH" sz="4000" b="1" u="sng" dirty="0">
                          <a:solidFill>
                            <a:schemeClr val="bg1"/>
                          </a:solidFill>
                          <a:effectLst/>
                        </a:rPr>
                        <a:t>น้ำหนักที่ ลดลง</a:t>
                      </a:r>
                      <a:endParaRPr lang="en-US" sz="4400" b="1" u="sng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7417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200" b="1" u="sng" dirty="0">
                          <a:solidFill>
                            <a:schemeClr val="bg1"/>
                          </a:solidFill>
                          <a:effectLst/>
                        </a:rPr>
                        <a:t>เล็กน้อย</a:t>
                      </a:r>
                      <a:endParaRPr lang="en-US" sz="4400" b="1" u="sng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200" b="1" u="sng" dirty="0">
                          <a:solidFill>
                            <a:schemeClr val="bg1"/>
                          </a:solidFill>
                          <a:effectLst/>
                        </a:rPr>
                        <a:t>ปานกลาง</a:t>
                      </a:r>
                      <a:endParaRPr lang="en-US" sz="4400" b="1" u="sng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200" b="1" u="sng" dirty="0">
                          <a:solidFill>
                            <a:schemeClr val="bg1"/>
                          </a:solidFill>
                          <a:effectLst/>
                        </a:rPr>
                        <a:t>รุนแรง</a:t>
                      </a:r>
                      <a:endParaRPr lang="en-US" sz="4400" b="1" u="sng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</a:tr>
              <a:tr h="53344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dirty="0">
                          <a:solidFill>
                            <a:schemeClr val="bg1"/>
                          </a:solidFill>
                          <a:effectLst/>
                        </a:rPr>
                        <a:t>คะแนน</a:t>
                      </a:r>
                      <a:endParaRPr lang="en-US" sz="48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1"/>
                          </a:solidFill>
                          <a:effectLst/>
                        </a:rPr>
                        <a:t>[ </a:t>
                      </a:r>
                      <a:r>
                        <a:rPr lang="th-TH" sz="4000" b="1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r>
                        <a:rPr lang="th-TH" sz="360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>
                          <a:solidFill>
                            <a:schemeClr val="bg1"/>
                          </a:solidFill>
                          <a:effectLst/>
                        </a:rPr>
                        <a:t>]</a:t>
                      </a:r>
                      <a:endParaRPr lang="en-US" sz="4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1"/>
                          </a:solidFill>
                          <a:effectLst/>
                        </a:rPr>
                        <a:t>[ </a:t>
                      </a:r>
                      <a:r>
                        <a:rPr lang="th-TH" sz="3600" b="1" dirty="0">
                          <a:solidFill>
                            <a:schemeClr val="bg1"/>
                          </a:solidFill>
                          <a:effectLst/>
                        </a:rPr>
                        <a:t>2 </a:t>
                      </a:r>
                      <a:r>
                        <a:rPr lang="en-US" sz="3600" b="1" dirty="0">
                          <a:solidFill>
                            <a:schemeClr val="bg1"/>
                          </a:solidFill>
                          <a:effectLst/>
                        </a:rPr>
                        <a:t>]</a:t>
                      </a:r>
                      <a:endParaRPr lang="en-US" sz="4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1"/>
                          </a:solidFill>
                          <a:effectLst/>
                        </a:rPr>
                        <a:t>[ </a:t>
                      </a:r>
                      <a:r>
                        <a:rPr lang="th-TH" sz="3600" b="1" dirty="0">
                          <a:solidFill>
                            <a:schemeClr val="bg1"/>
                          </a:solidFill>
                          <a:effectLst/>
                        </a:rPr>
                        <a:t>3 </a:t>
                      </a:r>
                      <a:r>
                        <a:rPr lang="en-US" sz="3600" b="1" dirty="0">
                          <a:solidFill>
                            <a:schemeClr val="bg1"/>
                          </a:solidFill>
                          <a:effectLst/>
                        </a:rPr>
                        <a:t>]</a:t>
                      </a:r>
                      <a:endParaRPr lang="en-US" sz="48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</a:tr>
              <a:tr h="4704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</a:rPr>
                        <a:t>[ ] </a:t>
                      </a:r>
                      <a:r>
                        <a:rPr lang="th-TH" sz="2800" dirty="0">
                          <a:solidFill>
                            <a:schemeClr val="bg1"/>
                          </a:solidFill>
                          <a:effectLst/>
                        </a:rPr>
                        <a:t>  1 สัปดาห์</a:t>
                      </a:r>
                      <a:endParaRPr lang="en-US" sz="40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&lt; 1 %</a:t>
                      </a:r>
                      <a:endParaRPr lang="en-US" sz="3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1 </a:t>
                      </a:r>
                      <a:r>
                        <a:rPr lang="en-US" sz="2400" b="1" dirty="0" smtClean="0">
                          <a:solidFill>
                            <a:schemeClr val="bg1"/>
                          </a:solidFill>
                          <a:effectLst/>
                        </a:rPr>
                        <a:t>- </a:t>
                      </a: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2 %</a:t>
                      </a:r>
                      <a:endParaRPr lang="en-US" sz="3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&gt; </a:t>
                      </a: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</a:rPr>
                        <a:t>2 </a:t>
                      </a: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%</a:t>
                      </a:r>
                      <a:endParaRPr lang="en-US" sz="3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</a:tr>
              <a:tr h="4704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chemeClr val="bg1"/>
                          </a:solidFill>
                          <a:effectLst/>
                        </a:rPr>
                        <a:t>[ ]   </a:t>
                      </a:r>
                      <a:r>
                        <a:rPr lang="th-TH" sz="2800">
                          <a:solidFill>
                            <a:schemeClr val="bg1"/>
                          </a:solidFill>
                          <a:effectLst/>
                        </a:rPr>
                        <a:t>2 </a:t>
                      </a:r>
                      <a:r>
                        <a:rPr lang="en-US" sz="280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r>
                        <a:rPr lang="th-TH" sz="2800">
                          <a:solidFill>
                            <a:schemeClr val="bg1"/>
                          </a:solidFill>
                          <a:effectLst/>
                        </a:rPr>
                        <a:t> 3 สัปดาห์</a:t>
                      </a:r>
                      <a:endParaRPr lang="en-US" sz="400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&lt; 2 %</a:t>
                      </a:r>
                      <a:endParaRPr lang="en-US" sz="3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2 </a:t>
                      </a:r>
                      <a:r>
                        <a:rPr lang="en-US" sz="2400" b="1" dirty="0" smtClean="0">
                          <a:solidFill>
                            <a:schemeClr val="bg1"/>
                          </a:solidFill>
                          <a:effectLst/>
                        </a:rPr>
                        <a:t>- </a:t>
                      </a: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3 %</a:t>
                      </a:r>
                      <a:endParaRPr lang="en-US" sz="3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&gt; 3 %</a:t>
                      </a:r>
                      <a:endParaRPr lang="en-US" sz="3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</a:tr>
              <a:tr h="4704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chemeClr val="bg1"/>
                          </a:solidFill>
                          <a:effectLst/>
                        </a:rPr>
                        <a:t>[ ]   </a:t>
                      </a:r>
                      <a:r>
                        <a:rPr lang="th-TH" sz="2800">
                          <a:solidFill>
                            <a:schemeClr val="bg1"/>
                          </a:solidFill>
                          <a:effectLst/>
                        </a:rPr>
                        <a:t>1 เดือน</a:t>
                      </a:r>
                      <a:endParaRPr lang="en-US" sz="400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&lt; 4 %</a:t>
                      </a:r>
                      <a:endParaRPr lang="en-US" sz="3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4 </a:t>
                      </a:r>
                      <a:r>
                        <a:rPr lang="en-US" sz="2400" b="1" dirty="0" smtClean="0">
                          <a:solidFill>
                            <a:schemeClr val="bg1"/>
                          </a:solidFill>
                          <a:effectLst/>
                        </a:rPr>
                        <a:t>- </a:t>
                      </a: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5 %</a:t>
                      </a:r>
                      <a:endParaRPr lang="en-US" sz="3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&gt; 5 %</a:t>
                      </a:r>
                      <a:endParaRPr lang="en-US" sz="3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</a:tr>
              <a:tr h="4704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chemeClr val="bg1"/>
                          </a:solidFill>
                          <a:effectLst/>
                        </a:rPr>
                        <a:t>[ ]   </a:t>
                      </a:r>
                      <a:r>
                        <a:rPr lang="th-TH" sz="2800">
                          <a:solidFill>
                            <a:schemeClr val="bg1"/>
                          </a:solidFill>
                          <a:effectLst/>
                        </a:rPr>
                        <a:t>3 เดือน</a:t>
                      </a:r>
                      <a:endParaRPr lang="en-US" sz="400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&lt; 7 %</a:t>
                      </a:r>
                      <a:endParaRPr lang="en-US" sz="3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7 </a:t>
                      </a:r>
                      <a:r>
                        <a:rPr lang="en-US" sz="2400" b="1" dirty="0" smtClean="0">
                          <a:solidFill>
                            <a:schemeClr val="bg1"/>
                          </a:solidFill>
                          <a:effectLst/>
                        </a:rPr>
                        <a:t>- </a:t>
                      </a: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8 %</a:t>
                      </a:r>
                      <a:endParaRPr lang="en-US" sz="3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&gt; 8 %</a:t>
                      </a:r>
                      <a:endParaRPr lang="en-US" sz="3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</a:tr>
              <a:tr h="4704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chemeClr val="bg1"/>
                          </a:solidFill>
                          <a:effectLst/>
                        </a:rPr>
                        <a:t>[ ]   &gt; </a:t>
                      </a:r>
                      <a:r>
                        <a:rPr lang="th-TH" sz="2800">
                          <a:solidFill>
                            <a:schemeClr val="bg1"/>
                          </a:solidFill>
                          <a:effectLst/>
                        </a:rPr>
                        <a:t>5 เดือน</a:t>
                      </a:r>
                      <a:endParaRPr lang="en-US" sz="400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&lt; 10 %</a:t>
                      </a:r>
                      <a:endParaRPr lang="en-US" sz="3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10 %</a:t>
                      </a:r>
                      <a:endParaRPr lang="en-US" sz="3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&gt; 10 %</a:t>
                      </a:r>
                      <a:endParaRPr lang="en-US" sz="3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95536" y="5589240"/>
            <a:ext cx="822052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modified 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from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Kovacevich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DS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. , et al.  N. risk classification in PN Handbook.  A.S.P.E.N.2009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   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                       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or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   CBW &lt;  IBW  ~  20 %   :   severe    (EN Handbook. ASPEN.2009, p.5)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 or 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CBW &lt;  previous 1 year BW  ~  20 %   :   severe     (PN Handbook. ASPEN.2014, p.9)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77713" y="188640"/>
            <a:ext cx="870751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solidFill>
                  <a:srgbClr val="FF0000"/>
                </a:solidFill>
              </a:rPr>
              <a:t>คะแนน</a:t>
            </a:r>
          </a:p>
          <a:p>
            <a:endParaRPr lang="en-US" sz="2400" b="1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51920" y="548680"/>
            <a:ext cx="1368152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979712" y="764704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10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71185" y="764704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15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64226" y="764704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2+</a:t>
            </a:r>
            <a:endParaRPr lang="en-US" sz="3600" b="1" dirty="0">
              <a:solidFill>
                <a:srgbClr val="0000FF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395536" y="4725144"/>
            <a:ext cx="360040" cy="36004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7236296" y="4653136"/>
            <a:ext cx="1076792" cy="432048"/>
          </a:xfrm>
          <a:prstGeom prst="roundRect">
            <a:avLst/>
          </a:prstGeom>
          <a:noFill/>
          <a:ln w="5715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100392" y="40466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877713" y="188640"/>
            <a:ext cx="870751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575556" y="1484784"/>
            <a:ext cx="8040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547664" y="1167135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99FF"/>
                </a:solidFill>
              </a:rPr>
              <a:t>60-53 = 7</a:t>
            </a:r>
            <a:endParaRPr lang="en-US" sz="2400" b="1" dirty="0">
              <a:solidFill>
                <a:srgbClr val="FF99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31840" y="1177588"/>
            <a:ext cx="1079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99FF"/>
                </a:solidFill>
              </a:rPr>
              <a:t>11.6 </a:t>
            </a:r>
            <a:r>
              <a:rPr lang="th-TH" b="1" dirty="0" smtClean="0">
                <a:solidFill>
                  <a:srgbClr val="FF99FF"/>
                </a:solidFill>
              </a:rPr>
              <a:t>%</a:t>
            </a:r>
            <a:r>
              <a:rPr lang="th-TH" sz="2400" b="1" dirty="0" smtClean="0">
                <a:solidFill>
                  <a:srgbClr val="FF99FF"/>
                </a:solidFill>
              </a:rPr>
              <a:t> </a:t>
            </a:r>
            <a:endParaRPr lang="en-US" sz="2400" b="1" dirty="0">
              <a:solidFill>
                <a:srgbClr val="FF99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93058" y="836712"/>
            <a:ext cx="8723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99FF"/>
                </a:solidFill>
              </a:rPr>
              <a:t> 2 + </a:t>
            </a:r>
            <a:r>
              <a:rPr lang="th-TH" b="1" dirty="0" smtClean="0">
                <a:solidFill>
                  <a:srgbClr val="FF99FF"/>
                </a:solidFill>
              </a:rPr>
              <a:t> </a:t>
            </a:r>
            <a:endParaRPr lang="en-US" b="1" dirty="0">
              <a:solidFill>
                <a:srgbClr val="FF99FF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8133068" y="2132856"/>
            <a:ext cx="360040" cy="504056"/>
          </a:xfrm>
          <a:prstGeom prst="line">
            <a:avLst/>
          </a:prstGeom>
          <a:ln w="7620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083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261034"/>
              </p:ext>
            </p:extLst>
          </p:nvPr>
        </p:nvGraphicFramePr>
        <p:xfrm>
          <a:off x="323529" y="1033264"/>
          <a:ext cx="8496943" cy="56360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44815"/>
                <a:gridCol w="1152128"/>
              </a:tblGrid>
              <a:tr h="102474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b="1" u="sng" dirty="0">
                          <a:effectLst/>
                        </a:rPr>
                        <a:t>พิจารณา</a:t>
                      </a:r>
                      <a:r>
                        <a:rPr lang="th-TH" sz="2800" dirty="0">
                          <a:effectLst/>
                        </a:rPr>
                        <a:t> </a:t>
                      </a:r>
                      <a:r>
                        <a:rPr lang="en-US" sz="2800" dirty="0" smtClean="0">
                          <a:effectLst/>
                        </a:rPr>
                        <a:t>   </a:t>
                      </a:r>
                      <a:r>
                        <a:rPr lang="th-TH" sz="2800" i="1" dirty="0" smtClean="0">
                          <a:effectLst/>
                        </a:rPr>
                        <a:t>ตำแหน่ง</a:t>
                      </a:r>
                      <a:r>
                        <a:rPr lang="th-TH" sz="2800" dirty="0" smtClean="0">
                          <a:effectLst/>
                        </a:rPr>
                        <a:t> </a:t>
                      </a:r>
                      <a:r>
                        <a:rPr lang="en-US" sz="2800" dirty="0" smtClean="0">
                          <a:effectLst/>
                        </a:rPr>
                        <a:t> </a:t>
                      </a:r>
                      <a:r>
                        <a:rPr lang="th-TH" sz="2800" dirty="0" smtClean="0">
                          <a:effectLst/>
                        </a:rPr>
                        <a:t>หรือ </a:t>
                      </a:r>
                      <a:r>
                        <a:rPr lang="en-US" sz="2800" dirty="0" smtClean="0">
                          <a:effectLst/>
                        </a:rPr>
                        <a:t> </a:t>
                      </a:r>
                      <a:r>
                        <a:rPr lang="th-TH" sz="2800" b="0" dirty="0" smtClean="0">
                          <a:effectLst/>
                        </a:rPr>
                        <a:t>บริเวณ</a:t>
                      </a:r>
                      <a:r>
                        <a:rPr lang="th-TH" sz="2800" dirty="0" smtClean="0">
                          <a:effectLst/>
                        </a:rPr>
                        <a:t>  </a:t>
                      </a:r>
                      <a:r>
                        <a:rPr lang="en-US" sz="2800" dirty="0" smtClean="0">
                          <a:effectLst/>
                        </a:rPr>
                        <a:t>- </a:t>
                      </a:r>
                      <a:r>
                        <a:rPr lang="th-TH" sz="2800" dirty="0" smtClean="0">
                          <a:effectLst/>
                        </a:rPr>
                        <a:t>( </a:t>
                      </a:r>
                      <a:r>
                        <a:rPr lang="th-TH" sz="2800" dirty="0">
                          <a:effectLst/>
                        </a:rPr>
                        <a:t>เฉพาะที่ - หลายแห่ง ) </a:t>
                      </a:r>
                      <a:r>
                        <a:rPr lang="th-TH" sz="2800" dirty="0" smtClean="0">
                          <a:effectLst/>
                        </a:rPr>
                        <a:t>                        </a:t>
                      </a:r>
                      <a:r>
                        <a:rPr lang="th-TH" sz="2800" i="1" dirty="0" smtClean="0">
                          <a:effectLst/>
                        </a:rPr>
                        <a:t>ความบุ๋ม  </a:t>
                      </a:r>
                      <a:r>
                        <a:rPr lang="en-US" sz="2800" i="0" dirty="0" smtClean="0">
                          <a:effectLst/>
                        </a:rPr>
                        <a:t>-</a:t>
                      </a:r>
                      <a:r>
                        <a:rPr lang="th-TH" sz="2800" dirty="0" smtClean="0">
                          <a:effectLst/>
                        </a:rPr>
                        <a:t> </a:t>
                      </a:r>
                      <a:r>
                        <a:rPr lang="th-TH" sz="2800" dirty="0">
                          <a:effectLst/>
                        </a:rPr>
                        <a:t>กด</a:t>
                      </a:r>
                      <a:r>
                        <a:rPr lang="th-TH" sz="2800" dirty="0" smtClean="0">
                          <a:effectLst/>
                        </a:rPr>
                        <a:t>บุ๋ม</a:t>
                      </a:r>
                      <a:r>
                        <a:rPr lang="en-US" sz="2800" dirty="0" smtClean="0">
                          <a:effectLst/>
                        </a:rPr>
                        <a:t>  </a:t>
                      </a:r>
                      <a:r>
                        <a:rPr lang="th-TH" sz="2800" dirty="0" smtClean="0">
                          <a:effectLst/>
                        </a:rPr>
                        <a:t> </a:t>
                      </a:r>
                      <a:r>
                        <a:rPr lang="th-TH" sz="2800" dirty="0">
                          <a:effectLst/>
                        </a:rPr>
                        <a:t>( มาก - น้อย )</a:t>
                      </a:r>
                      <a:endParaRPr lang="en-US" sz="40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200" b="1" dirty="0">
                          <a:solidFill>
                            <a:srgbClr val="C00000"/>
                          </a:solidFill>
                          <a:effectLst/>
                        </a:rPr>
                        <a:t>คะแนน</a:t>
                      </a:r>
                      <a:endParaRPr lang="en-US" sz="4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10247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</a:rPr>
                        <a:t>ไม่บวม  </a:t>
                      </a:r>
                      <a:r>
                        <a:rPr lang="en-US" sz="2800" dirty="0" smtClean="0">
                          <a:solidFill>
                            <a:srgbClr val="00FFFF"/>
                          </a:solidFill>
                          <a:effectLst/>
                        </a:rPr>
                        <a:t>:</a:t>
                      </a:r>
                      <a:r>
                        <a:rPr lang="th-TH" sz="2800" dirty="0" smtClean="0">
                          <a:effectLst/>
                        </a:rPr>
                        <a:t> </a:t>
                      </a:r>
                      <a:r>
                        <a:rPr lang="en-US" sz="2800" dirty="0" smtClean="0">
                          <a:effectLst/>
                        </a:rPr>
                        <a:t> </a:t>
                      </a:r>
                      <a:r>
                        <a:rPr lang="th-TH" sz="2800" dirty="0" smtClean="0">
                          <a:effectLst/>
                        </a:rPr>
                        <a:t> (</a:t>
                      </a:r>
                      <a:r>
                        <a:rPr lang="th-TH" sz="2800" dirty="0">
                          <a:effectLst/>
                        </a:rPr>
                        <a:t>มือ-แขน ทั้ง </a:t>
                      </a:r>
                      <a:r>
                        <a:rPr lang="en-US" sz="2800" dirty="0">
                          <a:effectLst/>
                        </a:rPr>
                        <a:t>2</a:t>
                      </a:r>
                      <a:r>
                        <a:rPr lang="th-TH" sz="2800" dirty="0">
                          <a:effectLst/>
                        </a:rPr>
                        <a:t> </a:t>
                      </a:r>
                      <a:r>
                        <a:rPr lang="th-TH" sz="2800" dirty="0" smtClean="0">
                          <a:effectLst/>
                        </a:rPr>
                        <a:t>ข้าง</a:t>
                      </a:r>
                      <a:r>
                        <a:rPr lang="en-US" sz="2800" dirty="0" smtClean="0">
                          <a:effectLst/>
                        </a:rPr>
                        <a:t>-</a:t>
                      </a:r>
                      <a:r>
                        <a:rPr lang="th-TH" sz="2800" dirty="0" smtClean="0">
                          <a:effectLst/>
                        </a:rPr>
                        <a:t>หน้าอก</a:t>
                      </a:r>
                      <a:r>
                        <a:rPr lang="en-US" sz="2800" dirty="0" smtClean="0">
                          <a:effectLst/>
                        </a:rPr>
                        <a:t> </a:t>
                      </a:r>
                      <a:r>
                        <a:rPr lang="th-TH" sz="2800" dirty="0" smtClean="0">
                          <a:effectLst/>
                        </a:rPr>
                        <a:t>-</a:t>
                      </a:r>
                      <a:r>
                        <a:rPr lang="th-TH" sz="2800" dirty="0">
                          <a:effectLst/>
                        </a:rPr>
                        <a:t>ลำตัว-ท้อง-ขา ทั้ง </a:t>
                      </a:r>
                      <a:r>
                        <a:rPr lang="en-US" sz="2800" dirty="0">
                          <a:effectLst/>
                        </a:rPr>
                        <a:t>2</a:t>
                      </a:r>
                      <a:r>
                        <a:rPr lang="th-TH" sz="2800" dirty="0">
                          <a:effectLst/>
                        </a:rPr>
                        <a:t> ข้าง)</a:t>
                      </a:r>
                      <a:endParaRPr lang="en-US" sz="40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12296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</a:rPr>
                        <a:t>บวมเล็กน้อย  </a:t>
                      </a:r>
                      <a:r>
                        <a:rPr lang="en-US" sz="2800" dirty="0" smtClean="0">
                          <a:solidFill>
                            <a:srgbClr val="00FFFF"/>
                          </a:solidFill>
                          <a:effectLst/>
                        </a:rPr>
                        <a:t>:</a:t>
                      </a:r>
                      <a:r>
                        <a:rPr lang="en-US" sz="2800" baseline="0" dirty="0" smtClean="0">
                          <a:solidFill>
                            <a:srgbClr val="00FFFF"/>
                          </a:solidFill>
                          <a:effectLst/>
                        </a:rPr>
                        <a:t> </a:t>
                      </a:r>
                      <a:r>
                        <a:rPr lang="en-US" sz="2800" baseline="0" dirty="0" smtClean="0">
                          <a:effectLst/>
                        </a:rPr>
                        <a:t> </a:t>
                      </a:r>
                      <a:r>
                        <a:rPr lang="th-TH" sz="2800" dirty="0" smtClean="0">
                          <a:effectLst/>
                        </a:rPr>
                        <a:t>บาง</a:t>
                      </a:r>
                      <a:r>
                        <a:rPr lang="th-TH" sz="2800" dirty="0">
                          <a:effectLst/>
                        </a:rPr>
                        <a:t>แห่ง</a:t>
                      </a:r>
                      <a:r>
                        <a:rPr lang="en-US" sz="2000" dirty="0">
                          <a:effectLst/>
                        </a:rPr>
                        <a:t>;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smtClean="0">
                          <a:effectLst/>
                        </a:rPr>
                        <a:t>  </a:t>
                      </a:r>
                      <a:r>
                        <a:rPr lang="th-TH" sz="2800" dirty="0" smtClean="0">
                          <a:effectLst/>
                        </a:rPr>
                        <a:t>ระดับ </a:t>
                      </a:r>
                      <a:r>
                        <a:rPr lang="en-US" sz="2800" dirty="0">
                          <a:effectLst/>
                        </a:rPr>
                        <a:t>1</a:t>
                      </a:r>
                      <a:r>
                        <a:rPr lang="en-US" sz="2800" baseline="30000" dirty="0">
                          <a:effectLst/>
                        </a:rPr>
                        <a:t>+</a:t>
                      </a:r>
                      <a:r>
                        <a:rPr lang="en-US" sz="2800" dirty="0">
                          <a:effectLst/>
                        </a:rPr>
                        <a:t>- 2</a:t>
                      </a:r>
                      <a:r>
                        <a:rPr lang="en-US" sz="2800" baseline="30000" dirty="0">
                          <a:effectLst/>
                        </a:rPr>
                        <a:t>+</a:t>
                      </a:r>
                      <a:r>
                        <a:rPr lang="th-TH" sz="3200" baseline="30000" dirty="0">
                          <a:effectLst/>
                        </a:rPr>
                        <a:t> </a:t>
                      </a:r>
                      <a:r>
                        <a:rPr lang="th-TH" sz="3200" dirty="0">
                          <a:effectLst/>
                        </a:rPr>
                        <a:t>  </a:t>
                      </a:r>
                      <a:r>
                        <a:rPr lang="th-TH" sz="2800" dirty="0">
                          <a:effectLst/>
                        </a:rPr>
                        <a:t>(รอยบุ๋มลึก </a:t>
                      </a:r>
                      <a:r>
                        <a:rPr lang="en-US" sz="2800" dirty="0">
                          <a:effectLst/>
                        </a:rPr>
                        <a:t>2 </a:t>
                      </a:r>
                      <a:r>
                        <a:rPr lang="en-US" sz="2800" dirty="0" smtClean="0">
                          <a:effectLst/>
                        </a:rPr>
                        <a:t>- </a:t>
                      </a:r>
                      <a:r>
                        <a:rPr lang="en-US" sz="2800" dirty="0">
                          <a:effectLst/>
                        </a:rPr>
                        <a:t>4 </a:t>
                      </a:r>
                      <a:r>
                        <a:rPr lang="th-TH" sz="2800" dirty="0" err="1">
                          <a:effectLst/>
                        </a:rPr>
                        <a:t>มม</a:t>
                      </a:r>
                      <a:r>
                        <a:rPr lang="th-TH" sz="2800" dirty="0">
                          <a:effectLst/>
                        </a:rPr>
                        <a:t>.)</a:t>
                      </a:r>
                      <a:r>
                        <a:rPr lang="th-TH" sz="4000" dirty="0">
                          <a:effectLst/>
                        </a:rPr>
                        <a:t>   </a:t>
                      </a:r>
                      <a:endParaRPr lang="en-US" sz="40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11784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</a:rPr>
                        <a:t>บวมปานกลาง  </a:t>
                      </a:r>
                      <a:r>
                        <a:rPr lang="en-US" sz="3200" dirty="0" smtClean="0">
                          <a:solidFill>
                            <a:srgbClr val="00FFFF"/>
                          </a:solidFill>
                          <a:effectLst/>
                        </a:rPr>
                        <a:t>:</a:t>
                      </a:r>
                      <a:r>
                        <a:rPr lang="en-US" sz="3200" baseline="0" dirty="0" smtClean="0">
                          <a:effectLst/>
                        </a:rPr>
                        <a:t> </a:t>
                      </a:r>
                      <a:r>
                        <a:rPr lang="th-TH" sz="2800" dirty="0" smtClean="0">
                          <a:effectLst/>
                        </a:rPr>
                        <a:t>มือ</a:t>
                      </a:r>
                      <a:r>
                        <a:rPr lang="th-TH" sz="2800" dirty="0">
                          <a:effectLst/>
                        </a:rPr>
                        <a:t>-แขน  หรือ ขาทั้งสองข้าง</a:t>
                      </a:r>
                      <a:r>
                        <a:rPr lang="en-US" sz="2000" dirty="0">
                          <a:effectLst/>
                        </a:rPr>
                        <a:t>;</a:t>
                      </a:r>
                      <a:r>
                        <a:rPr lang="en-US" sz="2800" dirty="0">
                          <a:effectLst/>
                        </a:rPr>
                        <a:t>  </a:t>
                      </a:r>
                      <a:r>
                        <a:rPr lang="th-TH" sz="2800" dirty="0">
                          <a:effectLst/>
                        </a:rPr>
                        <a:t> ระดับ  </a:t>
                      </a:r>
                      <a:r>
                        <a:rPr lang="en-US" sz="2800" dirty="0">
                          <a:effectLst/>
                        </a:rPr>
                        <a:t>2</a:t>
                      </a:r>
                      <a:r>
                        <a:rPr lang="en-US" sz="2800" baseline="30000" dirty="0">
                          <a:effectLst/>
                        </a:rPr>
                        <a:t>+</a:t>
                      </a:r>
                      <a:r>
                        <a:rPr lang="en-US" sz="2800" dirty="0">
                          <a:effectLst/>
                        </a:rPr>
                        <a:t>- 3</a:t>
                      </a:r>
                      <a:r>
                        <a:rPr lang="en-US" sz="2800" baseline="30000" dirty="0">
                          <a:effectLst/>
                        </a:rPr>
                        <a:t>+</a:t>
                      </a:r>
                      <a:endParaRPr lang="en-US" sz="40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11784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dirty="0">
                          <a:effectLst/>
                        </a:rPr>
                        <a:t>บวมทั่วตัว</a:t>
                      </a:r>
                      <a:r>
                        <a:rPr lang="en-US" sz="3200" dirty="0">
                          <a:effectLst/>
                        </a:rPr>
                        <a:t>  </a:t>
                      </a:r>
                      <a:r>
                        <a:rPr lang="th-TH" sz="3600" dirty="0">
                          <a:effectLst/>
                        </a:rPr>
                        <a:t>  </a:t>
                      </a:r>
                      <a:r>
                        <a:rPr lang="en-US" sz="3600" dirty="0" smtClean="0">
                          <a:solidFill>
                            <a:srgbClr val="00FFFF"/>
                          </a:solidFill>
                          <a:effectLst/>
                        </a:rPr>
                        <a:t>: </a:t>
                      </a:r>
                      <a:r>
                        <a:rPr lang="en-US" sz="3200" dirty="0" smtClean="0">
                          <a:effectLst/>
                        </a:rPr>
                        <a:t>  </a:t>
                      </a:r>
                      <a:r>
                        <a:rPr lang="th-TH" sz="2800" dirty="0">
                          <a:effectLst/>
                        </a:rPr>
                        <a:t>ระดับ  </a:t>
                      </a:r>
                      <a:r>
                        <a:rPr lang="en-US" sz="2800" dirty="0">
                          <a:effectLst/>
                        </a:rPr>
                        <a:t>3</a:t>
                      </a:r>
                      <a:r>
                        <a:rPr lang="en-US" sz="2800" baseline="30000" dirty="0">
                          <a:effectLst/>
                        </a:rPr>
                        <a:t>+</a:t>
                      </a:r>
                      <a:r>
                        <a:rPr lang="en-US" sz="2800" dirty="0">
                          <a:effectLst/>
                        </a:rPr>
                        <a:t>- 4</a:t>
                      </a:r>
                      <a:r>
                        <a:rPr lang="en-US" sz="2800" baseline="30000" dirty="0">
                          <a:effectLst/>
                        </a:rPr>
                        <a:t>+</a:t>
                      </a:r>
                      <a:r>
                        <a:rPr lang="th-TH" sz="3200" dirty="0">
                          <a:effectLst/>
                        </a:rPr>
                        <a:t>  </a:t>
                      </a:r>
                      <a:r>
                        <a:rPr lang="en-US" sz="3200" dirty="0" smtClean="0">
                          <a:effectLst/>
                        </a:rPr>
                        <a:t> </a:t>
                      </a:r>
                      <a:r>
                        <a:rPr lang="th-TH" sz="3600" dirty="0" smtClean="0">
                          <a:effectLst/>
                        </a:rPr>
                        <a:t>(</a:t>
                      </a:r>
                      <a:r>
                        <a:rPr lang="th-TH" sz="3600" dirty="0">
                          <a:effectLst/>
                        </a:rPr>
                        <a:t>รอยบุ๋มลึก </a:t>
                      </a:r>
                      <a:r>
                        <a:rPr lang="en-US" sz="2800" dirty="0">
                          <a:effectLst/>
                        </a:rPr>
                        <a:t>6 </a:t>
                      </a:r>
                      <a:r>
                        <a:rPr lang="en-US" sz="2800" dirty="0" smtClean="0">
                          <a:effectLst/>
                        </a:rPr>
                        <a:t>- </a:t>
                      </a:r>
                      <a:r>
                        <a:rPr lang="en-US" sz="2800" dirty="0">
                          <a:effectLst/>
                        </a:rPr>
                        <a:t>8 </a:t>
                      </a:r>
                      <a:r>
                        <a:rPr lang="th-TH" sz="3600" dirty="0" err="1">
                          <a:effectLst/>
                        </a:rPr>
                        <a:t>มม</a:t>
                      </a:r>
                      <a:r>
                        <a:rPr lang="th-TH" sz="3600" dirty="0">
                          <a:effectLst/>
                        </a:rPr>
                        <a:t>.)</a:t>
                      </a:r>
                      <a:endParaRPr lang="en-US" sz="40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35102" y="44624"/>
            <a:ext cx="8473795" cy="9233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3.  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ภาวะ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th-TH" sz="44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บวมน้ำ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( Fluid accumulation </a:t>
            </a:r>
            <a:r>
              <a:rPr kumimoji="0" lang="th-TH" sz="5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: 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edema)</a:t>
            </a:r>
            <a:endParaRPr kumimoji="0" lang="en-US" sz="6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835696" y="764704"/>
            <a:ext cx="1008112" cy="0"/>
          </a:xfrm>
          <a:prstGeom prst="line">
            <a:avLst/>
          </a:prstGeom>
          <a:ln w="7620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V="1">
            <a:off x="8172400" y="2204864"/>
            <a:ext cx="504056" cy="792088"/>
          </a:xfrm>
          <a:prstGeom prst="line">
            <a:avLst/>
          </a:prstGeom>
          <a:ln w="7620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ounded Rectangle 1"/>
          <p:cNvSpPr/>
          <p:nvPr/>
        </p:nvSpPr>
        <p:spPr>
          <a:xfrm>
            <a:off x="335102" y="2348880"/>
            <a:ext cx="924530" cy="504056"/>
          </a:xfrm>
          <a:prstGeom prst="roundRect">
            <a:avLst/>
          </a:prstGeom>
          <a:noFill/>
          <a:ln w="5715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40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080785"/>
              </p:ext>
            </p:extLst>
          </p:nvPr>
        </p:nvGraphicFramePr>
        <p:xfrm>
          <a:off x="323526" y="116632"/>
          <a:ext cx="8496945" cy="15121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96919"/>
                <a:gridCol w="450800"/>
                <a:gridCol w="449213"/>
                <a:gridCol w="450800"/>
                <a:gridCol w="449213"/>
              </a:tblGrid>
              <a:tr h="1512168">
                <a:tc>
                  <a:txBody>
                    <a:bodyPr/>
                    <a:lstStyle/>
                    <a:p>
                      <a:pPr marL="514350" marR="0" indent="-514350"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 startAt="4"/>
                      </a:pPr>
                      <a:r>
                        <a:rPr lang="th-TH" sz="4000" dirty="0" smtClean="0">
                          <a:effectLst/>
                        </a:rPr>
                        <a:t>ระดับ</a:t>
                      </a:r>
                      <a:r>
                        <a:rPr lang="th-TH" sz="4000" dirty="0">
                          <a:effectLst/>
                        </a:rPr>
                        <a:t>การสูญเสีย </a:t>
                      </a:r>
                      <a:r>
                        <a:rPr lang="th-TH" sz="4000" u="sng" dirty="0">
                          <a:effectLst/>
                        </a:rPr>
                        <a:t>มวล</a:t>
                      </a:r>
                      <a:r>
                        <a:rPr lang="th-TH" sz="4000" dirty="0">
                          <a:effectLst/>
                        </a:rPr>
                        <a:t>  </a:t>
                      </a:r>
                      <a:r>
                        <a:rPr lang="th-TH" sz="4000" u="sng" dirty="0">
                          <a:effectLst/>
                        </a:rPr>
                        <a:t>ไขมัน</a:t>
                      </a:r>
                      <a:r>
                        <a:rPr lang="th-TH" sz="4000" dirty="0">
                          <a:effectLst/>
                        </a:rPr>
                        <a:t>  </a:t>
                      </a:r>
                      <a:r>
                        <a:rPr lang="en-US" sz="4000" dirty="0" smtClean="0">
                          <a:effectLst/>
                        </a:rPr>
                        <a:t>                       </a:t>
                      </a:r>
                      <a:r>
                        <a:rPr lang="th-TH" sz="4000" dirty="0" smtClean="0">
                          <a:effectLst/>
                        </a:rPr>
                        <a:t>  </a:t>
                      </a:r>
                    </a:p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4000" dirty="0" smtClean="0">
                          <a:effectLst/>
                        </a:rPr>
                        <a:t>      </a:t>
                      </a:r>
                      <a:r>
                        <a:rPr lang="en-US" sz="3200" dirty="0" smtClean="0">
                          <a:effectLst/>
                        </a:rPr>
                        <a:t>(</a:t>
                      </a:r>
                      <a:r>
                        <a:rPr lang="en-US" sz="3200" dirty="0">
                          <a:effectLst/>
                        </a:rPr>
                        <a:t>Body fat loss)</a:t>
                      </a:r>
                      <a:r>
                        <a:rPr lang="th-TH" sz="2400" dirty="0">
                          <a:effectLst/>
                        </a:rPr>
                        <a:t> </a:t>
                      </a:r>
                      <a:r>
                        <a:rPr lang="en-US" sz="2800" dirty="0" smtClean="0">
                          <a:effectLst/>
                        </a:rPr>
                        <a:t> </a:t>
                      </a:r>
                      <a:r>
                        <a:rPr lang="th-TH" sz="4000" dirty="0" smtClean="0">
                          <a:effectLst/>
                        </a:rPr>
                        <a:t>ประเมิน</a:t>
                      </a:r>
                      <a:r>
                        <a:rPr lang="en-US" sz="4000" dirty="0" smtClean="0">
                          <a:effectLst/>
                        </a:rPr>
                        <a:t> </a:t>
                      </a:r>
                      <a:r>
                        <a:rPr lang="th-TH" sz="4000" u="sng" dirty="0" smtClean="0">
                          <a:effectLst/>
                        </a:rPr>
                        <a:t>เฉลี่ย</a:t>
                      </a:r>
                      <a:r>
                        <a:rPr lang="en-US" sz="4000" u="none" dirty="0" smtClean="0">
                          <a:effectLst/>
                        </a:rPr>
                        <a:t> </a:t>
                      </a:r>
                      <a:r>
                        <a:rPr lang="th-TH" sz="4000" dirty="0" smtClean="0">
                          <a:effectLst/>
                        </a:rPr>
                        <a:t>ทั่วตัว</a:t>
                      </a:r>
                      <a:endParaRPr lang="en-US" sz="54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800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66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800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66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800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66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800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66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99592" y="1628800"/>
            <a:ext cx="7471917" cy="523220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0 = 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ปกติ , 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1 = 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มีไขมันน้อย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,    2 = 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มีไขมันน้อยมาก  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,   3 = 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หนังหุ้มกระดูก</a:t>
            </a:r>
            <a:endParaRPr kumimoji="0" lang="th-TH" sz="44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17673" y="159023"/>
            <a:ext cx="870751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solidFill>
                  <a:srgbClr val="FF0000"/>
                </a:solidFill>
              </a:rPr>
              <a:t>คะแนน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263233"/>
              </p:ext>
            </p:extLst>
          </p:nvPr>
        </p:nvGraphicFramePr>
        <p:xfrm>
          <a:off x="323528" y="2348881"/>
          <a:ext cx="8568954" cy="17281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52316"/>
                <a:gridCol w="454960"/>
                <a:gridCol w="453359"/>
                <a:gridCol w="454960"/>
                <a:gridCol w="453359"/>
              </a:tblGrid>
              <a:tr h="172819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5</a:t>
                      </a:r>
                      <a:r>
                        <a:rPr lang="th-TH" sz="4000" dirty="0">
                          <a:effectLst/>
                        </a:rPr>
                        <a:t>.</a:t>
                      </a:r>
                      <a:r>
                        <a:rPr lang="th-TH" sz="3200" dirty="0">
                          <a:effectLst/>
                        </a:rPr>
                        <a:t> </a:t>
                      </a:r>
                      <a:r>
                        <a:rPr lang="th-TH" sz="4800" dirty="0">
                          <a:effectLst/>
                        </a:rPr>
                        <a:t>ระดับการสูญเสีย </a:t>
                      </a:r>
                      <a:r>
                        <a:rPr lang="th-TH" sz="4800" u="sng" dirty="0">
                          <a:effectLst/>
                        </a:rPr>
                        <a:t>มวล</a:t>
                      </a:r>
                      <a:r>
                        <a:rPr lang="th-TH" sz="4800" dirty="0">
                          <a:effectLst/>
                        </a:rPr>
                        <a:t> กล้ามเนื้อ </a:t>
                      </a:r>
                      <a:endParaRPr lang="en-US" sz="40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effectLst/>
                        </a:rPr>
                        <a:t>     </a:t>
                      </a:r>
                      <a:r>
                        <a:rPr lang="th-TH" sz="3600" dirty="0" smtClean="0">
                          <a:effectLst/>
                        </a:rPr>
                        <a:t>  </a:t>
                      </a:r>
                      <a:r>
                        <a:rPr lang="en-US" sz="3200" dirty="0" smtClean="0">
                          <a:effectLst/>
                        </a:rPr>
                        <a:t>(</a:t>
                      </a:r>
                      <a:r>
                        <a:rPr lang="en-US" sz="3200" dirty="0">
                          <a:effectLst/>
                        </a:rPr>
                        <a:t>Muscle </a:t>
                      </a:r>
                      <a:r>
                        <a:rPr lang="en-US" sz="3200" dirty="0" smtClean="0">
                          <a:effectLst/>
                        </a:rPr>
                        <a:t>mass loss</a:t>
                      </a:r>
                      <a:r>
                        <a:rPr lang="en-US" sz="3200" dirty="0">
                          <a:effectLst/>
                        </a:rPr>
                        <a:t>) </a:t>
                      </a:r>
                      <a:r>
                        <a:rPr lang="th-TH" sz="3600" dirty="0">
                          <a:effectLst/>
                        </a:rPr>
                        <a:t>ประเมินเ</a:t>
                      </a:r>
                      <a:r>
                        <a:rPr lang="th-TH" sz="3600" u="sng" dirty="0">
                          <a:effectLst/>
                        </a:rPr>
                        <a:t>ฉลี่ย</a:t>
                      </a:r>
                      <a:r>
                        <a:rPr lang="th-TH" sz="3600" dirty="0" smtClean="0">
                          <a:effectLst/>
                        </a:rPr>
                        <a:t>ทั่วตัว        </a:t>
                      </a:r>
                      <a:endParaRPr lang="en-US" sz="4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5400" b="1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7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5400" b="1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7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5400" b="1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7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54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7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56668" y="4035840"/>
            <a:ext cx="7603764" cy="523220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    0 = 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ปกติ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,   1 = 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กล้ามเนื้อน้อยลง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,   2 = 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กล้ามเนื้อลีบ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,   3 = 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หนังหุ้มกระดูก</a:t>
            </a:r>
            <a:endParaRPr kumimoji="0" lang="th-TH" sz="44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24328" y="2319263"/>
            <a:ext cx="870751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h-TH" sz="2400" b="1" dirty="0" smtClean="0"/>
              <a:t>คะแนน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461270"/>
              </p:ext>
            </p:extLst>
          </p:nvPr>
        </p:nvGraphicFramePr>
        <p:xfrm>
          <a:off x="251520" y="4725144"/>
          <a:ext cx="8676455" cy="15841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38403"/>
                <a:gridCol w="460324"/>
                <a:gridCol w="458702"/>
                <a:gridCol w="460324"/>
                <a:gridCol w="458702"/>
              </a:tblGrid>
              <a:tr h="158417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400" dirty="0">
                          <a:effectLst/>
                        </a:rPr>
                        <a:t>6</a:t>
                      </a:r>
                      <a:r>
                        <a:rPr lang="th-TH" sz="4400" dirty="0">
                          <a:effectLst/>
                        </a:rPr>
                        <a:t>.  </a:t>
                      </a:r>
                      <a:r>
                        <a:rPr lang="th-TH" sz="4400" u="sng" dirty="0">
                          <a:effectLst/>
                        </a:rPr>
                        <a:t>สมรรถภาพ</a:t>
                      </a:r>
                      <a:r>
                        <a:rPr lang="th-TH" sz="4400" dirty="0">
                          <a:effectLst/>
                        </a:rPr>
                        <a:t>  </a:t>
                      </a:r>
                      <a:r>
                        <a:rPr lang="th-TH" sz="4400" u="sng" dirty="0">
                          <a:effectLst/>
                        </a:rPr>
                        <a:t>กล้ามเนื้อ</a:t>
                      </a:r>
                      <a:r>
                        <a:rPr lang="th-TH" sz="4400" dirty="0">
                          <a:effectLst/>
                        </a:rPr>
                        <a:t>      </a:t>
                      </a:r>
                      <a:r>
                        <a:rPr lang="th-TH" sz="4400" dirty="0" smtClean="0">
                          <a:effectLst/>
                        </a:rPr>
                        <a:t>                        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400" dirty="0" smtClean="0">
                          <a:effectLst/>
                        </a:rPr>
                        <a:t>     (</a:t>
                      </a:r>
                      <a:r>
                        <a:rPr lang="en-US" sz="3600" dirty="0" smtClean="0">
                          <a:effectLst/>
                        </a:rPr>
                        <a:t>M.</a:t>
                      </a:r>
                      <a:r>
                        <a:rPr lang="en-US" sz="3600" baseline="0" dirty="0" smtClean="0">
                          <a:effectLst/>
                        </a:rPr>
                        <a:t> strength</a:t>
                      </a:r>
                      <a:r>
                        <a:rPr lang="th-TH" sz="4400" baseline="0" dirty="0" smtClean="0">
                          <a:effectLst/>
                        </a:rPr>
                        <a:t>) </a:t>
                      </a:r>
                      <a:r>
                        <a:rPr lang="th-TH" sz="4400" dirty="0" smtClean="0">
                          <a:effectLst/>
                        </a:rPr>
                        <a:t>ประเมิน</a:t>
                      </a:r>
                      <a:r>
                        <a:rPr lang="en-US" sz="4400" dirty="0" smtClean="0">
                          <a:effectLst/>
                        </a:rPr>
                        <a:t> </a:t>
                      </a:r>
                      <a:r>
                        <a:rPr lang="th-TH" sz="4400" u="sng" dirty="0" smtClean="0">
                          <a:effectLst/>
                        </a:rPr>
                        <a:t>เฉลี่ย</a:t>
                      </a:r>
                      <a:r>
                        <a:rPr lang="th-TH" sz="4400" u="none" dirty="0" smtClean="0">
                          <a:effectLst/>
                        </a:rPr>
                        <a:t> </a:t>
                      </a:r>
                      <a:r>
                        <a:rPr lang="th-TH" sz="4400" dirty="0" smtClean="0">
                          <a:effectLst/>
                        </a:rPr>
                        <a:t>ทั่วตัว   </a:t>
                      </a:r>
                      <a:endParaRPr lang="en-US" sz="60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800" b="1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6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800" b="1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6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800" b="1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6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48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6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51520" y="6196081"/>
            <a:ext cx="8640960" cy="523220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b="1" dirty="0" smtClean="0">
                <a:solidFill>
                  <a:srgbClr val="FFFF00"/>
                </a:solidFill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คะแนน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0 = 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ระดับ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4-5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(strong)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,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1= 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ระดับ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2-3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, 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2 = 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ระดับ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1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,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3 = 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ระดับ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0 (no strength)</a:t>
            </a:r>
            <a:endParaRPr kumimoji="0" lang="en-US" sz="44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3563888" y="764704"/>
            <a:ext cx="648072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499992" y="764704"/>
            <a:ext cx="792088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067944" y="3140968"/>
            <a:ext cx="792088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986536" y="3140968"/>
            <a:ext cx="1673696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971600" y="5373216"/>
            <a:ext cx="1872208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114328" y="5373216"/>
            <a:ext cx="1544222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V="1">
            <a:off x="7596336" y="908720"/>
            <a:ext cx="294687" cy="432048"/>
          </a:xfrm>
          <a:prstGeom prst="line">
            <a:avLst/>
          </a:prstGeom>
          <a:ln w="7620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7596336" y="3356992"/>
            <a:ext cx="294687" cy="432048"/>
          </a:xfrm>
          <a:prstGeom prst="line">
            <a:avLst/>
          </a:prstGeom>
          <a:ln w="7620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7229641" y="5589240"/>
            <a:ext cx="294687" cy="432048"/>
          </a:xfrm>
          <a:prstGeom prst="line">
            <a:avLst/>
          </a:prstGeom>
          <a:ln w="7620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06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501598"/>
              </p:ext>
            </p:extLst>
          </p:nvPr>
        </p:nvGraphicFramePr>
        <p:xfrm>
          <a:off x="179512" y="116632"/>
          <a:ext cx="8642871" cy="67253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67434"/>
                <a:gridCol w="668466"/>
                <a:gridCol w="668466"/>
                <a:gridCol w="670039"/>
                <a:gridCol w="668466"/>
              </a:tblGrid>
              <a:tr h="1046377">
                <a:tc gridSpan="5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</a:rPr>
                        <a:t>  7</a:t>
                      </a:r>
                      <a:r>
                        <a:rPr lang="en-US" sz="2400" dirty="0">
                          <a:effectLst/>
                        </a:rPr>
                        <a:t>.   </a:t>
                      </a:r>
                      <a:r>
                        <a:rPr lang="th-TH" sz="2800" dirty="0" smtClean="0">
                          <a:effectLst/>
                        </a:rPr>
                        <a:t>ประเมิน</a:t>
                      </a:r>
                      <a:r>
                        <a:rPr lang="en-US" sz="2800" dirty="0" smtClean="0">
                          <a:effectLst/>
                        </a:rPr>
                        <a:t>  </a:t>
                      </a:r>
                      <a:r>
                        <a:rPr lang="th-TH" sz="2800" dirty="0" smtClean="0">
                          <a:effectLst/>
                        </a:rPr>
                        <a:t>ความรุนแรง</a:t>
                      </a:r>
                      <a:r>
                        <a:rPr lang="en-US" sz="2800" dirty="0" smtClean="0">
                          <a:effectLst/>
                        </a:rPr>
                        <a:t>  </a:t>
                      </a:r>
                      <a:r>
                        <a:rPr lang="th-TH" sz="2800" dirty="0" smtClean="0">
                          <a:effectLst/>
                        </a:rPr>
                        <a:t>ของ</a:t>
                      </a:r>
                      <a:r>
                        <a:rPr lang="en-US" sz="2800" dirty="0" smtClean="0">
                          <a:effectLst/>
                        </a:rPr>
                        <a:t>  </a:t>
                      </a:r>
                      <a:r>
                        <a:rPr lang="th-TH" sz="2800" u="sng" dirty="0">
                          <a:effectLst/>
                        </a:rPr>
                        <a:t>ภาวะเจ็บป่วย</a:t>
                      </a:r>
                      <a:r>
                        <a:rPr lang="th-TH" sz="2800" dirty="0">
                          <a:effectLst/>
                        </a:rPr>
                        <a:t> </a:t>
                      </a:r>
                      <a:r>
                        <a:rPr lang="th-TH" sz="2800" u="sng" dirty="0">
                          <a:effectLst/>
                        </a:rPr>
                        <a:t>เรื้อรัง</a:t>
                      </a:r>
                      <a:r>
                        <a:rPr lang="th-TH" sz="2800" dirty="0">
                          <a:effectLst/>
                        </a:rPr>
                        <a:t>    </a:t>
                      </a:r>
                      <a:r>
                        <a:rPr lang="en-US" sz="1800" dirty="0">
                          <a:effectLst/>
                        </a:rPr>
                        <a:t>(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smtClean="0">
                          <a:effectLst/>
                        </a:rPr>
                        <a:t> </a:t>
                      </a:r>
                      <a:r>
                        <a:rPr lang="en-US" sz="2800" u="sng" dirty="0" smtClean="0">
                          <a:effectLst/>
                        </a:rPr>
                        <a:t>&gt;</a:t>
                      </a:r>
                      <a:r>
                        <a:rPr lang="en-US" sz="2800" dirty="0" smtClean="0">
                          <a:effectLst/>
                        </a:rPr>
                        <a:t> </a:t>
                      </a:r>
                      <a:r>
                        <a:rPr lang="en-US" sz="2800" dirty="0">
                          <a:effectLst/>
                        </a:rPr>
                        <a:t>3 </a:t>
                      </a:r>
                      <a:r>
                        <a:rPr lang="th-TH" sz="2800" dirty="0">
                          <a:effectLst/>
                        </a:rPr>
                        <a:t>เดือน )</a:t>
                      </a:r>
                      <a:endParaRPr lang="en-US" sz="28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</a:rPr>
                        <a:t>     </a:t>
                      </a:r>
                      <a:r>
                        <a:rPr lang="en-US" sz="1800" dirty="0" smtClean="0">
                          <a:effectLst/>
                        </a:rPr>
                        <a:t>        </a:t>
                      </a:r>
                      <a:r>
                        <a:rPr lang="th-TH" sz="1800" dirty="0" smtClean="0">
                          <a:effectLst/>
                        </a:rPr>
                        <a:t>         </a:t>
                      </a:r>
                      <a:r>
                        <a:rPr lang="en-US" sz="1800" dirty="0" smtClean="0">
                          <a:effectLst/>
                        </a:rPr>
                        <a:t>          </a:t>
                      </a:r>
                      <a:r>
                        <a:rPr lang="th-TH" sz="2400" dirty="0" smtClean="0">
                          <a:effectLst/>
                        </a:rPr>
                        <a:t>ที่มี  </a:t>
                      </a:r>
                      <a:r>
                        <a:rPr lang="th-TH" sz="2400" u="sng" dirty="0" smtClean="0">
                          <a:effectLst/>
                        </a:rPr>
                        <a:t>ผลกระทบ</a:t>
                      </a:r>
                      <a:r>
                        <a:rPr lang="th-TH" sz="2400" dirty="0" smtClean="0">
                          <a:effectLst/>
                        </a:rPr>
                        <a:t>  ต่อ</a:t>
                      </a:r>
                      <a:r>
                        <a:rPr lang="en-US" sz="2400" dirty="0" smtClean="0">
                          <a:effectLst/>
                        </a:rPr>
                        <a:t>        </a:t>
                      </a:r>
                      <a:r>
                        <a:rPr lang="th-TH" sz="2400" dirty="0" smtClean="0">
                          <a:effectLst/>
                        </a:rPr>
                        <a:t>ภาวะโภชนาการ และ  เมตาบอลิซึม</a:t>
                      </a:r>
                      <a:endParaRPr lang="en-US" sz="2800" dirty="0" smtClean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</a:rPr>
                        <a:t>    </a:t>
                      </a:r>
                      <a:r>
                        <a:rPr lang="en-US" sz="1800" dirty="0" smtClean="0">
                          <a:effectLst/>
                        </a:rPr>
                        <a:t>   </a:t>
                      </a:r>
                      <a:r>
                        <a:rPr lang="th-TH" sz="1800" dirty="0" smtClean="0">
                          <a:effectLst/>
                        </a:rPr>
                        <a:t>     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th-TH" sz="1800" dirty="0" smtClean="0">
                          <a:effectLst/>
                        </a:rPr>
                        <a:t>  </a:t>
                      </a:r>
                      <a:r>
                        <a:rPr lang="en-US" sz="1800" dirty="0" smtClean="0">
                          <a:effectLst/>
                        </a:rPr>
                        <a:t>          </a:t>
                      </a:r>
                      <a:r>
                        <a:rPr lang="th-TH" sz="1800" dirty="0" smtClean="0">
                          <a:effectLst/>
                        </a:rPr>
                        <a:t> ( 0  </a:t>
                      </a:r>
                      <a:r>
                        <a:rPr lang="en-US" sz="1800" dirty="0" smtClean="0">
                          <a:effectLst/>
                        </a:rPr>
                        <a:t>=</a:t>
                      </a:r>
                      <a:r>
                        <a:rPr lang="th-TH" sz="1800" dirty="0" smtClean="0">
                          <a:effectLst/>
                        </a:rPr>
                        <a:t>   มีโรคแต่คุมได้ดี ,    1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th-TH" sz="1800" dirty="0" smtClean="0">
                          <a:effectLst/>
                        </a:rPr>
                        <a:t>  </a:t>
                      </a:r>
                      <a:r>
                        <a:rPr lang="en-US" sz="1800" dirty="0" smtClean="0">
                          <a:effectLst/>
                        </a:rPr>
                        <a:t>= </a:t>
                      </a:r>
                      <a:r>
                        <a:rPr lang="th-TH" sz="1800" dirty="0" smtClean="0">
                          <a:effectLst/>
                        </a:rPr>
                        <a:t> เล็กน้อย ,     2 </a:t>
                      </a:r>
                      <a:r>
                        <a:rPr lang="en-US" sz="1800" dirty="0" smtClean="0">
                          <a:effectLst/>
                        </a:rPr>
                        <a:t>=</a:t>
                      </a:r>
                      <a:r>
                        <a:rPr lang="th-TH" sz="1800" dirty="0" smtClean="0">
                          <a:effectLst/>
                        </a:rPr>
                        <a:t>  ปานกลาง ,     และ   3 </a:t>
                      </a:r>
                      <a:r>
                        <a:rPr lang="en-US" sz="1800" dirty="0" smtClean="0">
                          <a:effectLst/>
                        </a:rPr>
                        <a:t>=</a:t>
                      </a:r>
                      <a:r>
                        <a:rPr lang="th-TH" sz="1800" dirty="0" smtClean="0">
                          <a:effectLst/>
                        </a:rPr>
                        <a:t>  รุนแรง )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855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                     </a:t>
                      </a:r>
                      <a:r>
                        <a:rPr lang="th-TH" sz="2400" b="1" dirty="0">
                          <a:effectLst/>
                        </a:rPr>
                        <a:t>โรค  </a:t>
                      </a:r>
                      <a:r>
                        <a:rPr lang="th-TH" sz="2400" b="1" i="1" dirty="0">
                          <a:effectLst/>
                        </a:rPr>
                        <a:t>และ</a:t>
                      </a:r>
                      <a:r>
                        <a:rPr lang="en-US" sz="2400" b="1" i="1" dirty="0">
                          <a:effectLst/>
                        </a:rPr>
                        <a:t>  </a:t>
                      </a:r>
                      <a:r>
                        <a:rPr lang="th-TH" sz="2400" b="1" dirty="0">
                          <a:effectLst/>
                        </a:rPr>
                        <a:t> โรคร่วม      ตัวอย่าง  เช่น</a:t>
                      </a:r>
                      <a:endParaRPr lang="en-US" sz="3600" b="1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คะแนน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2318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โรคมะเร็ง </a:t>
                      </a:r>
                      <a:r>
                        <a:rPr lang="th-TH" sz="1800" dirty="0">
                          <a:effectLst/>
                        </a:rPr>
                        <a:t>     </a:t>
                      </a:r>
                      <a:r>
                        <a:rPr lang="en-US" sz="1800" dirty="0">
                          <a:effectLst/>
                        </a:rPr>
                        <a:t>    </a:t>
                      </a:r>
                      <a:r>
                        <a:rPr lang="th-TH" sz="1800" dirty="0">
                          <a:effectLst/>
                        </a:rPr>
                        <a:t>  </a:t>
                      </a:r>
                      <a:r>
                        <a:rPr lang="en-US" sz="1800" dirty="0">
                          <a:effectLst/>
                        </a:rPr>
                        <a:t>   </a:t>
                      </a:r>
                      <a:r>
                        <a:rPr lang="th-TH" sz="1800" dirty="0">
                          <a:effectLst/>
                        </a:rPr>
                        <a:t>   </a:t>
                      </a:r>
                      <a:r>
                        <a:rPr lang="en-US" sz="1800" dirty="0">
                          <a:effectLst/>
                        </a:rPr>
                        <a:t>      </a:t>
                      </a:r>
                      <a:r>
                        <a:rPr lang="th-TH" sz="1800" dirty="0" smtClean="0">
                          <a:effectLst/>
                        </a:rPr>
                        <a:t>  ( </a:t>
                      </a:r>
                      <a:r>
                        <a:rPr lang="en-US" sz="1800" dirty="0" smtClean="0">
                          <a:effectLst/>
                        </a:rPr>
                        <a:t>Stage</a:t>
                      </a:r>
                      <a:r>
                        <a:rPr lang="th-TH" sz="1800" dirty="0" smtClean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I = 0 ,  </a:t>
                      </a:r>
                      <a:r>
                        <a:rPr lang="th-TH" sz="1800" dirty="0" smtClean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II </a:t>
                      </a:r>
                      <a:r>
                        <a:rPr lang="en-US" sz="1800" dirty="0">
                          <a:effectLst/>
                        </a:rPr>
                        <a:t>= 1 , </a:t>
                      </a:r>
                      <a:r>
                        <a:rPr lang="th-TH" sz="1800" dirty="0" smtClean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III = 2 ,  </a:t>
                      </a:r>
                      <a:r>
                        <a:rPr lang="th-TH" sz="1800" dirty="0" smtClean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IV </a:t>
                      </a:r>
                      <a:r>
                        <a:rPr lang="en-US" sz="1800" dirty="0">
                          <a:effectLst/>
                        </a:rPr>
                        <a:t>= 3 </a:t>
                      </a:r>
                      <a:r>
                        <a:rPr lang="en-US" sz="1600" b="0" dirty="0">
                          <a:effectLst/>
                        </a:rPr>
                        <a:t>)</a:t>
                      </a:r>
                      <a:endParaRPr lang="en-US" sz="2400" b="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52318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โรคปอด     </a:t>
                      </a:r>
                      <a:r>
                        <a:rPr lang="en-US" sz="2400" dirty="0">
                          <a:effectLst/>
                        </a:rPr>
                        <a:t>     </a:t>
                      </a:r>
                      <a:r>
                        <a:rPr lang="th-TH" sz="2400" dirty="0">
                          <a:effectLst/>
                        </a:rPr>
                        <a:t>      </a:t>
                      </a:r>
                      <a:r>
                        <a:rPr lang="th-TH" sz="2400" dirty="0" smtClean="0">
                          <a:effectLst/>
                        </a:rPr>
                        <a:t> </a:t>
                      </a:r>
                      <a:r>
                        <a:rPr lang="en-US" sz="2400" baseline="0" dirty="0" smtClean="0">
                          <a:effectLst/>
                        </a:rPr>
                        <a:t>     </a:t>
                      </a:r>
                      <a:r>
                        <a:rPr lang="th-TH" sz="1800" dirty="0" smtClean="0">
                          <a:effectLst/>
                        </a:rPr>
                        <a:t>(</a:t>
                      </a:r>
                      <a:r>
                        <a:rPr lang="en-US" sz="1800" dirty="0" smtClean="0">
                          <a:effectLst/>
                        </a:rPr>
                        <a:t> TB </a:t>
                      </a:r>
                      <a:r>
                        <a:rPr lang="en-US" sz="1800" dirty="0">
                          <a:effectLst/>
                        </a:rPr>
                        <a:t>, COPD , ………………………….……..</a:t>
                      </a:r>
                      <a:r>
                        <a:rPr lang="en-US" sz="1400" b="0" dirty="0">
                          <a:effectLst/>
                        </a:rPr>
                        <a:t> )</a:t>
                      </a:r>
                      <a:endParaRPr lang="en-US" sz="2000" b="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52318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โรคไต                 </a:t>
                      </a:r>
                      <a:r>
                        <a:rPr lang="th-TH" sz="2400" dirty="0" smtClean="0">
                          <a:effectLst/>
                        </a:rPr>
                        <a:t>     </a:t>
                      </a:r>
                      <a:r>
                        <a:rPr lang="th-TH" sz="1800" dirty="0" smtClean="0">
                          <a:effectLst/>
                        </a:rPr>
                        <a:t>(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th-TH" sz="1800" dirty="0" smtClean="0">
                          <a:effectLst/>
                        </a:rPr>
                        <a:t>ไต</a:t>
                      </a:r>
                      <a:r>
                        <a:rPr lang="th-TH" sz="1800" dirty="0">
                          <a:effectLst/>
                        </a:rPr>
                        <a:t>วายเรื้อรัง </a:t>
                      </a:r>
                      <a:r>
                        <a:rPr lang="th-TH" sz="1800" dirty="0" smtClean="0">
                          <a:effectLst/>
                        </a:rPr>
                        <a:t> แต่</a:t>
                      </a:r>
                      <a:r>
                        <a:rPr lang="th-TH" sz="1800" dirty="0">
                          <a:effectLst/>
                        </a:rPr>
                        <a:t>ยังมีปัสสาวะ </a:t>
                      </a:r>
                      <a:r>
                        <a:rPr lang="en-US" sz="1800" dirty="0">
                          <a:effectLst/>
                        </a:rPr>
                        <a:t>= 2 ,  HD/PD = </a:t>
                      </a:r>
                      <a:r>
                        <a:rPr lang="en-US" sz="1800" dirty="0" smtClean="0">
                          <a:effectLst/>
                        </a:rPr>
                        <a:t>3 </a:t>
                      </a:r>
                      <a:r>
                        <a:rPr lang="en-US" sz="1600" b="0" dirty="0" smtClean="0">
                          <a:effectLst/>
                        </a:rPr>
                        <a:t>)</a:t>
                      </a:r>
                      <a:endParaRPr lang="en-US" sz="2400" b="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52318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โรคตับ                                  </a:t>
                      </a:r>
                      <a:r>
                        <a:rPr lang="en-US" sz="1800" b="0" dirty="0" smtClean="0">
                          <a:effectLst/>
                        </a:rPr>
                        <a:t>(</a:t>
                      </a:r>
                      <a:r>
                        <a:rPr lang="en-US" sz="1800" dirty="0" smtClean="0">
                          <a:effectLst/>
                        </a:rPr>
                        <a:t> Hepatic </a:t>
                      </a:r>
                      <a:r>
                        <a:rPr lang="en-US" sz="1800" dirty="0">
                          <a:effectLst/>
                        </a:rPr>
                        <a:t>Encephalopathy = </a:t>
                      </a:r>
                      <a:r>
                        <a:rPr lang="en-US" sz="1800" dirty="0" smtClean="0">
                          <a:effectLst/>
                        </a:rPr>
                        <a:t>3 </a:t>
                      </a:r>
                      <a:r>
                        <a:rPr lang="en-US" sz="1800" b="0" dirty="0" smtClean="0">
                          <a:effectLst/>
                        </a:rPr>
                        <a:t>)</a:t>
                      </a:r>
                      <a:endParaRPr lang="en-US" sz="2800" b="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52318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HIV </a:t>
                      </a:r>
                      <a:r>
                        <a:rPr lang="th-TH" sz="1800" dirty="0">
                          <a:effectLst/>
                        </a:rPr>
                        <a:t> (มี</a:t>
                      </a:r>
                      <a:r>
                        <a:rPr lang="th-TH" sz="1800" dirty="0" smtClean="0">
                          <a:effectLst/>
                        </a:rPr>
                        <a:t>อาการ </a:t>
                      </a:r>
                      <a:r>
                        <a:rPr lang="en-US" sz="1800" dirty="0" smtClean="0">
                          <a:effectLst/>
                        </a:rPr>
                        <a:t>+</a:t>
                      </a:r>
                      <a:r>
                        <a:rPr lang="th-TH" sz="1800" dirty="0" smtClean="0">
                          <a:effectLst/>
                        </a:rPr>
                        <a:t> </a:t>
                      </a:r>
                      <a:r>
                        <a:rPr lang="th-TH" sz="1800" dirty="0" err="1" smtClean="0">
                          <a:effectLst/>
                        </a:rPr>
                        <a:t>นน</a:t>
                      </a:r>
                      <a:r>
                        <a:rPr lang="th-TH" sz="1800" dirty="0" smtClean="0">
                          <a:effectLst/>
                        </a:rPr>
                        <a:t>.</a:t>
                      </a:r>
                      <a:r>
                        <a:rPr lang="th-TH" sz="1800" dirty="0">
                          <a:effectLst/>
                        </a:rPr>
                        <a:t>ลด </a:t>
                      </a:r>
                      <a:r>
                        <a:rPr lang="en-US" sz="1800" u="sng" dirty="0">
                          <a:effectLst/>
                        </a:rPr>
                        <a:t>&lt;</a:t>
                      </a:r>
                      <a:r>
                        <a:rPr lang="th-TH" sz="1800" dirty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10</a:t>
                      </a:r>
                      <a:r>
                        <a:rPr lang="th-TH" sz="1800" dirty="0" smtClean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% </a:t>
                      </a:r>
                      <a:r>
                        <a:rPr lang="en-US" sz="1800" dirty="0">
                          <a:effectLst/>
                        </a:rPr>
                        <a:t>= </a:t>
                      </a:r>
                      <a:r>
                        <a:rPr lang="th-TH" sz="1800" dirty="0" smtClean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1-2</a:t>
                      </a:r>
                      <a:r>
                        <a:rPr lang="en-US" sz="1800" dirty="0">
                          <a:effectLst/>
                        </a:rPr>
                        <a:t>, </a:t>
                      </a:r>
                      <a:r>
                        <a:rPr lang="th-TH" sz="1800" dirty="0" smtClean="0">
                          <a:effectLst/>
                        </a:rPr>
                        <a:t>     </a:t>
                      </a:r>
                      <a:r>
                        <a:rPr lang="th-TH" sz="1800" dirty="0" err="1" smtClean="0">
                          <a:effectLst/>
                        </a:rPr>
                        <a:t>นน</a:t>
                      </a:r>
                      <a:r>
                        <a:rPr lang="th-TH" sz="1800" dirty="0" smtClean="0">
                          <a:effectLst/>
                        </a:rPr>
                        <a:t>.</a:t>
                      </a:r>
                      <a:r>
                        <a:rPr lang="th-TH" sz="1800" dirty="0">
                          <a:effectLst/>
                        </a:rPr>
                        <a:t>ลด </a:t>
                      </a:r>
                      <a:r>
                        <a:rPr lang="en-US" sz="1800" dirty="0">
                          <a:effectLst/>
                        </a:rPr>
                        <a:t>&gt;</a:t>
                      </a:r>
                      <a:r>
                        <a:rPr lang="en-US" sz="1800" dirty="0" smtClean="0">
                          <a:effectLst/>
                        </a:rPr>
                        <a:t>10</a:t>
                      </a:r>
                      <a:r>
                        <a:rPr lang="th-TH" sz="1800" dirty="0" smtClean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% </a:t>
                      </a:r>
                      <a:r>
                        <a:rPr lang="en-US" sz="1800" dirty="0">
                          <a:effectLst/>
                        </a:rPr>
                        <a:t>+ wasting = 3</a:t>
                      </a:r>
                      <a:r>
                        <a:rPr lang="en-US" sz="1600" b="0" dirty="0">
                          <a:effectLst/>
                        </a:rPr>
                        <a:t>)</a:t>
                      </a:r>
                      <a:endParaRPr lang="en-US" sz="2400" b="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5231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   </a:t>
                      </a:r>
                      <a:r>
                        <a:rPr lang="th-TH" sz="2800" dirty="0" smtClean="0">
                          <a:solidFill>
                            <a:srgbClr val="FF99FF"/>
                          </a:solidFill>
                          <a:effectLst/>
                        </a:rPr>
                        <a:t>โรค </a:t>
                      </a:r>
                      <a:r>
                        <a:rPr lang="th-TH" sz="2800" dirty="0">
                          <a:solidFill>
                            <a:srgbClr val="FF99FF"/>
                          </a:solidFill>
                          <a:effectLst/>
                        </a:rPr>
                        <a:t>/ สภาวะ อื่นๆ  </a:t>
                      </a:r>
                      <a:r>
                        <a:rPr lang="th-TH" sz="2000" dirty="0" smtClean="0">
                          <a:solidFill>
                            <a:srgbClr val="FF99FF"/>
                          </a:solidFill>
                          <a:effectLst/>
                        </a:rPr>
                        <a:t> </a:t>
                      </a:r>
                      <a:r>
                        <a:rPr lang="th-TH" sz="1800" dirty="0" smtClean="0">
                          <a:effectLst/>
                        </a:rPr>
                        <a:t>(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</a:rPr>
                        <a:t>eg</a:t>
                      </a:r>
                      <a:r>
                        <a:rPr lang="en-US" sz="1800" dirty="0">
                          <a:effectLst/>
                        </a:rPr>
                        <a:t>. Short bowel, ..……..…</a:t>
                      </a:r>
                      <a:r>
                        <a:rPr lang="th-TH" sz="1800" dirty="0">
                          <a:effectLst/>
                        </a:rPr>
                        <a:t>..</a:t>
                      </a:r>
                      <a:r>
                        <a:rPr lang="en-US" sz="1800" dirty="0">
                          <a:effectLst/>
                        </a:rPr>
                        <a:t>……………. </a:t>
                      </a:r>
                      <a:r>
                        <a:rPr lang="en-US" sz="1400" b="0" dirty="0">
                          <a:effectLst/>
                        </a:rPr>
                        <a:t>)</a:t>
                      </a:r>
                      <a:r>
                        <a:rPr lang="en-US" sz="1800" dirty="0">
                          <a:effectLst/>
                        </a:rPr>
                        <a:t>       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52318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ท้องมาน </a:t>
                      </a:r>
                      <a:r>
                        <a:rPr lang="th-TH" sz="1800" dirty="0">
                          <a:effectLst/>
                        </a:rPr>
                        <a:t>               </a:t>
                      </a:r>
                      <a:r>
                        <a:rPr lang="en-US" sz="1800" dirty="0">
                          <a:effectLst/>
                        </a:rPr>
                        <a:t>    </a:t>
                      </a:r>
                      <a:r>
                        <a:rPr lang="th-TH" sz="1800" dirty="0">
                          <a:effectLst/>
                        </a:rPr>
                        <a:t> </a:t>
                      </a:r>
                      <a:r>
                        <a:rPr lang="th-TH" sz="1800" dirty="0" smtClean="0">
                          <a:effectLst/>
                        </a:rPr>
                        <a:t>    (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th-TH" sz="1800" dirty="0" smtClean="0">
                          <a:effectLst/>
                        </a:rPr>
                        <a:t>น้ำประมาณ  ระดับ  สะดือ </a:t>
                      </a:r>
                      <a:r>
                        <a:rPr lang="en-US" sz="1800" dirty="0" smtClean="0">
                          <a:effectLst/>
                        </a:rPr>
                        <a:t> =  2</a:t>
                      </a:r>
                      <a:r>
                        <a:rPr lang="en-US" sz="1800" dirty="0">
                          <a:effectLst/>
                        </a:rPr>
                        <a:t>,    </a:t>
                      </a:r>
                      <a:r>
                        <a:rPr lang="th-TH" sz="1800" dirty="0">
                          <a:effectLst/>
                        </a:rPr>
                        <a:t> เต็มท้อง </a:t>
                      </a:r>
                      <a:r>
                        <a:rPr lang="en-US" sz="1800" dirty="0">
                          <a:effectLst/>
                        </a:rPr>
                        <a:t>= </a:t>
                      </a:r>
                      <a:r>
                        <a:rPr lang="en-US" sz="1800" dirty="0" smtClean="0">
                          <a:effectLst/>
                        </a:rPr>
                        <a:t>3 </a:t>
                      </a:r>
                      <a:r>
                        <a:rPr lang="en-US" sz="1600" b="0" dirty="0" smtClean="0">
                          <a:effectLst/>
                        </a:rPr>
                        <a:t>)</a:t>
                      </a:r>
                      <a:endParaRPr lang="en-US" sz="2400" b="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52318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แผลกดทับ  </a:t>
                      </a:r>
                      <a:r>
                        <a:rPr lang="th-TH" sz="2400" dirty="0" smtClean="0">
                          <a:effectLst/>
                        </a:rPr>
                        <a:t>      </a:t>
                      </a:r>
                      <a:r>
                        <a:rPr lang="th-TH" sz="1800" dirty="0" smtClean="0">
                          <a:effectLst/>
                        </a:rPr>
                        <a:t>(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th-TH" sz="1800" dirty="0" smtClean="0">
                          <a:effectLst/>
                        </a:rPr>
                        <a:t>พิจารณา  ความ</a:t>
                      </a:r>
                      <a:r>
                        <a:rPr lang="th-TH" sz="1800" dirty="0">
                          <a:effectLst/>
                        </a:rPr>
                        <a:t>กว้าง-ลึก </a:t>
                      </a:r>
                      <a:r>
                        <a:rPr lang="th-TH" sz="1800" dirty="0" smtClean="0">
                          <a:effectLst/>
                        </a:rPr>
                        <a:t>  ถึง</a:t>
                      </a:r>
                      <a:r>
                        <a:rPr lang="th-TH" sz="1800" dirty="0">
                          <a:effectLst/>
                        </a:rPr>
                        <a:t>ไขมัน </a:t>
                      </a:r>
                      <a:r>
                        <a:rPr lang="en-US" sz="1800" dirty="0" smtClean="0">
                          <a:effectLst/>
                        </a:rPr>
                        <a:t> = </a:t>
                      </a:r>
                      <a:r>
                        <a:rPr lang="en-US" sz="1800" dirty="0">
                          <a:effectLst/>
                        </a:rPr>
                        <a:t>2,  </a:t>
                      </a:r>
                      <a:r>
                        <a:rPr lang="th-TH" sz="1800" dirty="0">
                          <a:effectLst/>
                        </a:rPr>
                        <a:t>กล้ามเนื้อ </a:t>
                      </a:r>
                      <a:r>
                        <a:rPr lang="en-US" sz="1800" dirty="0">
                          <a:effectLst/>
                        </a:rPr>
                        <a:t> = </a:t>
                      </a:r>
                      <a:r>
                        <a:rPr lang="en-US" sz="1800" dirty="0" smtClean="0">
                          <a:effectLst/>
                        </a:rPr>
                        <a:t> 3</a:t>
                      </a:r>
                      <a:r>
                        <a:rPr lang="en-US" sz="1600" b="0" dirty="0" smtClean="0">
                          <a:effectLst/>
                        </a:rPr>
                        <a:t> )</a:t>
                      </a:r>
                      <a:endParaRPr lang="en-US" sz="2400" b="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52318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แผลเรื้อรัง</a:t>
                      </a:r>
                      <a:r>
                        <a:rPr lang="th-TH" sz="2400" i="1" dirty="0">
                          <a:effectLst/>
                        </a:rPr>
                        <a:t> หรือ </a:t>
                      </a:r>
                      <a:r>
                        <a:rPr lang="th-TH" sz="2400" dirty="0">
                          <a:effectLst/>
                        </a:rPr>
                        <a:t>ภาวะคุกคามอื่นๆ  </a:t>
                      </a:r>
                      <a:r>
                        <a:rPr lang="th-TH" sz="1800" dirty="0">
                          <a:effectLst/>
                        </a:rPr>
                        <a:t>…</a:t>
                      </a:r>
                      <a:r>
                        <a:rPr lang="en-US" sz="1800" dirty="0">
                          <a:effectLst/>
                        </a:rPr>
                        <a:t>….</a:t>
                      </a:r>
                      <a:r>
                        <a:rPr lang="th-TH" sz="1800" dirty="0">
                          <a:effectLst/>
                        </a:rPr>
                        <a:t>................</a:t>
                      </a:r>
                      <a:r>
                        <a:rPr lang="en-US" sz="1800" dirty="0">
                          <a:effectLst/>
                        </a:rPr>
                        <a:t>...................</a:t>
                      </a:r>
                      <a:r>
                        <a:rPr lang="th-TH" sz="1800" dirty="0">
                          <a:effectLst/>
                        </a:rPr>
                        <a:t>........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40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40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523182">
                <a:tc gridSpan="5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u="none" dirty="0" smtClean="0">
                          <a:solidFill>
                            <a:srgbClr val="0000FF"/>
                          </a:solidFill>
                          <a:effectLst/>
                        </a:rPr>
                        <a:t>    </a:t>
                      </a:r>
                      <a:r>
                        <a:rPr lang="th-TH" sz="2800" b="1" u="sng" dirty="0" smtClean="0">
                          <a:solidFill>
                            <a:srgbClr val="C00000"/>
                          </a:solidFill>
                          <a:effectLst/>
                        </a:rPr>
                        <a:t>หมาย</a:t>
                      </a:r>
                      <a:r>
                        <a:rPr lang="th-TH" sz="2800" b="1" u="sng" dirty="0">
                          <a:solidFill>
                            <a:srgbClr val="C00000"/>
                          </a:solidFill>
                          <a:effectLst/>
                        </a:rPr>
                        <a:t>เหตุ</a:t>
                      </a:r>
                      <a:r>
                        <a:rPr lang="th-TH" sz="2800" b="1" dirty="0">
                          <a:solidFill>
                            <a:srgbClr val="C00000"/>
                          </a:solidFill>
                          <a:effectLst/>
                        </a:rPr>
                        <a:t>     </a:t>
                      </a:r>
                      <a:r>
                        <a:rPr lang="th-TH" sz="2400" b="1" dirty="0">
                          <a:solidFill>
                            <a:srgbClr val="C00000"/>
                          </a:solidFill>
                          <a:effectLst/>
                        </a:rPr>
                        <a:t>ให้คะแนน </a:t>
                      </a:r>
                      <a:r>
                        <a:rPr lang="th-TH" sz="2400" b="1" dirty="0" smtClean="0">
                          <a:solidFill>
                            <a:srgbClr val="C00000"/>
                          </a:solidFill>
                          <a:effectLst/>
                        </a:rPr>
                        <a:t>แต่</a:t>
                      </a:r>
                      <a:r>
                        <a:rPr lang="th-TH" sz="2400" b="1" dirty="0">
                          <a:solidFill>
                            <a:srgbClr val="C00000"/>
                          </a:solidFill>
                          <a:effectLst/>
                        </a:rPr>
                        <a:t>ละ </a:t>
                      </a:r>
                      <a:r>
                        <a:rPr lang="th-TH" sz="2400" b="1" dirty="0" smtClean="0">
                          <a:solidFill>
                            <a:srgbClr val="C00000"/>
                          </a:solidFill>
                          <a:effectLst/>
                        </a:rPr>
                        <a:t>ภาวะ  </a:t>
                      </a:r>
                      <a:r>
                        <a:rPr lang="th-TH" sz="2400" b="1" dirty="0">
                          <a:solidFill>
                            <a:srgbClr val="C00000"/>
                          </a:solidFill>
                          <a:effectLst/>
                        </a:rPr>
                        <a:t>แล้ว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r>
                        <a:rPr lang="th-TH" sz="2400" b="1" u="sng" dirty="0" smtClean="0">
                          <a:solidFill>
                            <a:srgbClr val="C00000"/>
                          </a:solidFill>
                          <a:effectLst/>
                        </a:rPr>
                        <a:t>รวม</a:t>
                      </a:r>
                      <a:r>
                        <a:rPr lang="th-TH" sz="2400" b="1" u="sng" dirty="0">
                          <a:solidFill>
                            <a:srgbClr val="C00000"/>
                          </a:solidFill>
                          <a:effectLst/>
                        </a:rPr>
                        <a:t>คะแนน</a:t>
                      </a:r>
                      <a:r>
                        <a:rPr lang="th-TH" sz="2400" b="1" dirty="0">
                          <a:solidFill>
                            <a:srgbClr val="C00000"/>
                          </a:solidFill>
                          <a:effectLst/>
                        </a:rPr>
                        <a:t>  </a:t>
                      </a:r>
                      <a:r>
                        <a:rPr lang="th-TH" sz="2400" b="1" dirty="0" smtClean="0">
                          <a:solidFill>
                            <a:srgbClr val="C00000"/>
                          </a:solidFill>
                          <a:effectLst/>
                        </a:rPr>
                        <a:t>แต่ </a:t>
                      </a:r>
                      <a:r>
                        <a:rPr lang="th-TH" sz="2400" b="1" dirty="0">
                          <a:solidFill>
                            <a:srgbClr val="C00000"/>
                          </a:solidFill>
                          <a:effectLst/>
                        </a:rPr>
                        <a:t>ผลรวมสุดท้าย  </a:t>
                      </a:r>
                      <a:r>
                        <a:rPr lang="th-TH" sz="2400" b="1" u="sng" dirty="0">
                          <a:solidFill>
                            <a:srgbClr val="C00000"/>
                          </a:solidFill>
                          <a:effectLst/>
                        </a:rPr>
                        <a:t>ไม่เกิน  </a:t>
                      </a:r>
                      <a:r>
                        <a:rPr lang="en-US" sz="2400" b="1" u="sng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r>
                        <a:rPr lang="th-TH" sz="2400" b="1" dirty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endParaRPr lang="en-US" sz="3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3" name="Straight Connector 2"/>
          <p:cNvCxnSpPr/>
          <p:nvPr/>
        </p:nvCxnSpPr>
        <p:spPr>
          <a:xfrm>
            <a:off x="3923928" y="476672"/>
            <a:ext cx="2088232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V="1">
            <a:off x="7805705" y="1700808"/>
            <a:ext cx="294687" cy="432048"/>
          </a:xfrm>
          <a:prstGeom prst="line">
            <a:avLst/>
          </a:prstGeom>
          <a:ln w="571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1036953" y="1628800"/>
            <a:ext cx="294687" cy="432048"/>
          </a:xfrm>
          <a:prstGeom prst="line">
            <a:avLst/>
          </a:prstGeom>
          <a:ln w="571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860032" y="4077072"/>
            <a:ext cx="724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66FF"/>
                </a:solidFill>
              </a:rPr>
              <a:t>DM</a:t>
            </a:r>
            <a:endParaRPr lang="en-US" b="1" dirty="0">
              <a:solidFill>
                <a:srgbClr val="FF66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3888" y="5661248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66FF"/>
                </a:solidFill>
              </a:rPr>
              <a:t> </a:t>
            </a:r>
            <a:r>
              <a:rPr lang="en-US" sz="2400" b="1" dirty="0" smtClean="0">
                <a:solidFill>
                  <a:srgbClr val="FF66FF"/>
                </a:solidFill>
              </a:rPr>
              <a:t>NG tube</a:t>
            </a:r>
            <a:r>
              <a:rPr lang="th-TH" sz="2400" b="1" dirty="0" smtClean="0">
                <a:solidFill>
                  <a:srgbClr val="FF66FF"/>
                </a:solidFill>
              </a:rPr>
              <a:t> </a:t>
            </a:r>
            <a:r>
              <a:rPr lang="en-US" sz="2400" b="1" dirty="0" smtClean="0">
                <a:solidFill>
                  <a:srgbClr val="FF66FF"/>
                </a:solidFill>
              </a:rPr>
              <a:t>feeding</a:t>
            </a:r>
            <a:endParaRPr lang="en-US" sz="2400" b="1" dirty="0">
              <a:solidFill>
                <a:srgbClr val="FF66FF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509561" y="4307462"/>
            <a:ext cx="294687" cy="432048"/>
          </a:xfrm>
          <a:prstGeom prst="line">
            <a:avLst/>
          </a:prstGeom>
          <a:ln w="571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509561" y="5877272"/>
            <a:ext cx="294687" cy="432048"/>
          </a:xfrm>
          <a:prstGeom prst="line">
            <a:avLst/>
          </a:prstGeom>
          <a:ln w="571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877713" y="188640"/>
            <a:ext cx="870751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solidFill>
                  <a:srgbClr val="FF0000"/>
                </a:solidFill>
              </a:rPr>
              <a:t>คะแนน</a:t>
            </a:r>
          </a:p>
          <a:p>
            <a:endParaRPr lang="en-US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100392" y="40466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2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499992" y="1556792"/>
            <a:ext cx="809751" cy="432048"/>
          </a:xfrm>
          <a:prstGeom prst="ellipse">
            <a:avLst/>
          </a:prstGeom>
          <a:noFill/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28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99659"/>
              </p:ext>
            </p:extLst>
          </p:nvPr>
        </p:nvGraphicFramePr>
        <p:xfrm>
          <a:off x="144016" y="-27384"/>
          <a:ext cx="8892480" cy="6871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57057"/>
                <a:gridCol w="477395"/>
                <a:gridCol w="479014"/>
                <a:gridCol w="479014"/>
              </a:tblGrid>
              <a:tr h="1396174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8. </a:t>
                      </a:r>
                      <a:r>
                        <a:rPr lang="th-TH" sz="3200" dirty="0" smtClean="0">
                          <a:effectLst/>
                        </a:rPr>
                        <a:t>ประเมิน</a:t>
                      </a:r>
                      <a:r>
                        <a:rPr lang="th-TH" sz="3200" dirty="0">
                          <a:effectLst/>
                        </a:rPr>
                        <a:t>ความรุนแรง ของ </a:t>
                      </a:r>
                      <a:r>
                        <a:rPr lang="th-TH" sz="3200" u="sng" dirty="0">
                          <a:effectLst/>
                        </a:rPr>
                        <a:t>ภาวะเจ็บป่วย</a:t>
                      </a:r>
                      <a:r>
                        <a:rPr lang="th-TH" sz="3200" dirty="0">
                          <a:effectLst/>
                        </a:rPr>
                        <a:t> </a:t>
                      </a:r>
                      <a:r>
                        <a:rPr lang="th-TH" sz="3200" u="sng" dirty="0" smtClean="0">
                          <a:effectLst/>
                        </a:rPr>
                        <a:t>เฉียบพลัน</a:t>
                      </a:r>
                      <a:r>
                        <a:rPr lang="th-TH" sz="3200" u="none" dirty="0" smtClean="0">
                          <a:effectLst/>
                        </a:rPr>
                        <a:t> </a:t>
                      </a:r>
                      <a:r>
                        <a:rPr lang="th-TH" sz="3200" i="1" dirty="0" smtClean="0">
                          <a:effectLst/>
                        </a:rPr>
                        <a:t>หรือ </a:t>
                      </a:r>
                      <a:r>
                        <a:rPr lang="th-TH" sz="3200" u="sng" dirty="0" smtClean="0">
                          <a:effectLst/>
                        </a:rPr>
                        <a:t>กึ่ง</a:t>
                      </a:r>
                      <a:r>
                        <a:rPr lang="th-TH" sz="3200" u="sng" dirty="0">
                          <a:effectLst/>
                        </a:rPr>
                        <a:t>เฉียบพลัน</a:t>
                      </a:r>
                      <a:endParaRPr lang="en-US" sz="32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dirty="0">
                          <a:effectLst/>
                        </a:rPr>
                        <a:t>          </a:t>
                      </a:r>
                      <a:r>
                        <a:rPr lang="en-US" sz="3600" dirty="0">
                          <a:effectLst/>
                        </a:rPr>
                        <a:t>           </a:t>
                      </a:r>
                      <a:r>
                        <a:rPr lang="th-TH" sz="2400" dirty="0" smtClean="0">
                          <a:effectLst/>
                        </a:rPr>
                        <a:t>ที่</a:t>
                      </a:r>
                      <a:r>
                        <a:rPr lang="th-TH" sz="2400" dirty="0">
                          <a:effectLst/>
                        </a:rPr>
                        <a:t>มี  ผลกระทบ  ต่อ  ภาวะโภชนาการ  และ  เมตาบอลิซึม</a:t>
                      </a:r>
                      <a:endParaRPr lang="en-US" sz="3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             ( 0 </a:t>
                      </a:r>
                      <a:r>
                        <a:rPr lang="en-US" sz="2400" dirty="0">
                          <a:effectLst/>
                        </a:rPr>
                        <a:t>=</a:t>
                      </a:r>
                      <a:r>
                        <a:rPr lang="th-TH" sz="2400" dirty="0">
                          <a:effectLst/>
                        </a:rPr>
                        <a:t> ไม่มี   ,   </a:t>
                      </a:r>
                      <a:r>
                        <a:rPr lang="en-US" sz="2400" dirty="0">
                          <a:effectLst/>
                        </a:rPr>
                        <a:t>   </a:t>
                      </a:r>
                      <a:r>
                        <a:rPr lang="th-TH" sz="2400" dirty="0">
                          <a:effectLst/>
                        </a:rPr>
                        <a:t>1</a:t>
                      </a:r>
                      <a:r>
                        <a:rPr lang="en-US" sz="2400" dirty="0">
                          <a:effectLst/>
                        </a:rPr>
                        <a:t> = </a:t>
                      </a:r>
                      <a:r>
                        <a:rPr lang="th-TH" sz="2400" dirty="0">
                          <a:effectLst/>
                        </a:rPr>
                        <a:t>เล็กน้อย ,  </a:t>
                      </a:r>
                      <a:r>
                        <a:rPr lang="en-US" sz="2400" dirty="0">
                          <a:effectLst/>
                        </a:rPr>
                        <a:t>    </a:t>
                      </a:r>
                      <a:r>
                        <a:rPr lang="th-TH" sz="2400" dirty="0">
                          <a:effectLst/>
                        </a:rPr>
                        <a:t> 2 </a:t>
                      </a:r>
                      <a:r>
                        <a:rPr lang="en-US" sz="2400" dirty="0">
                          <a:effectLst/>
                        </a:rPr>
                        <a:t>=</a:t>
                      </a:r>
                      <a:r>
                        <a:rPr lang="th-TH" sz="2400" dirty="0">
                          <a:effectLst/>
                        </a:rPr>
                        <a:t>  ปานกลาง ,  </a:t>
                      </a:r>
                      <a:r>
                        <a:rPr lang="en-US" sz="2400" dirty="0">
                          <a:effectLst/>
                        </a:rPr>
                        <a:t>   </a:t>
                      </a:r>
                      <a:r>
                        <a:rPr lang="th-TH" sz="2400" dirty="0">
                          <a:effectLst/>
                        </a:rPr>
                        <a:t> และ  3 </a:t>
                      </a:r>
                      <a:r>
                        <a:rPr lang="en-US" sz="2400" dirty="0">
                          <a:effectLst/>
                        </a:rPr>
                        <a:t>=</a:t>
                      </a:r>
                      <a:r>
                        <a:rPr lang="th-TH" sz="2400" dirty="0">
                          <a:effectLst/>
                        </a:rPr>
                        <a:t>  รุนแรง )</a:t>
                      </a:r>
                      <a:endParaRPr lang="en-US" sz="36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703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Stress  :  severity of  </a:t>
                      </a:r>
                      <a:r>
                        <a:rPr lang="en-US" sz="1800" dirty="0" err="1">
                          <a:effectLst/>
                        </a:rPr>
                        <a:t>hypermetabolism</a:t>
                      </a:r>
                      <a:r>
                        <a:rPr lang="en-US" sz="1800" dirty="0">
                          <a:effectLst/>
                        </a:rPr>
                        <a:t> / catabolism</a:t>
                      </a:r>
                      <a:endParaRPr lang="en-US" sz="28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</a:rPr>
                        <a:t>อุบัติเหตุ, </a:t>
                      </a:r>
                      <a:r>
                        <a:rPr lang="en-US" sz="1800" dirty="0">
                          <a:effectLst/>
                        </a:rPr>
                        <a:t>  </a:t>
                      </a:r>
                      <a:r>
                        <a:rPr lang="th-TH" sz="1800" dirty="0">
                          <a:effectLst/>
                        </a:rPr>
                        <a:t>บาดเจ็บ, </a:t>
                      </a:r>
                      <a:r>
                        <a:rPr lang="en-US" sz="1800" dirty="0">
                          <a:effectLst/>
                        </a:rPr>
                        <a:t>  </a:t>
                      </a:r>
                      <a:r>
                        <a:rPr lang="th-TH" sz="1800" dirty="0">
                          <a:effectLst/>
                        </a:rPr>
                        <a:t>การอักเสบ - ติดเชื้อ,  </a:t>
                      </a:r>
                      <a:r>
                        <a:rPr lang="en-US" sz="1800" dirty="0">
                          <a:effectLst/>
                        </a:rPr>
                        <a:t>Burn</a:t>
                      </a:r>
                      <a:r>
                        <a:rPr lang="th-TH" sz="1800" dirty="0">
                          <a:effectLst/>
                        </a:rPr>
                        <a:t>, </a:t>
                      </a:r>
                      <a:r>
                        <a:rPr lang="en-US" sz="1800" dirty="0">
                          <a:effectLst/>
                        </a:rPr>
                        <a:t>   </a:t>
                      </a:r>
                      <a:r>
                        <a:rPr lang="th-TH" sz="1800" dirty="0">
                          <a:effectLst/>
                        </a:rPr>
                        <a:t>ตัวอย่าง </a:t>
                      </a:r>
                      <a:r>
                        <a:rPr lang="th-TH" sz="1800" dirty="0" smtClean="0">
                          <a:effectLst/>
                        </a:rPr>
                        <a:t>เช่น .....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C00000"/>
                          </a:solidFill>
                          <a:effectLst/>
                        </a:rPr>
                        <a:t>คะแนน</a:t>
                      </a:r>
                      <a:endParaRPr lang="en-US" sz="3600" b="1" dirty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C00000"/>
                          </a:solidFill>
                          <a:effectLst/>
                        </a:rPr>
                        <a:t>ความรุนแรง</a:t>
                      </a:r>
                      <a:endParaRPr lang="en-US" sz="36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4150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Non neurological trauma ,  </a:t>
                      </a:r>
                      <a:r>
                        <a:rPr lang="th-TH" sz="1800" dirty="0" smtClean="0">
                          <a:effectLst/>
                        </a:rPr>
                        <a:t>     </a:t>
                      </a:r>
                      <a:r>
                        <a:rPr lang="en-US" sz="1800" dirty="0" smtClean="0">
                          <a:effectLst/>
                        </a:rPr>
                        <a:t>……………………………………………………..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54150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Head  </a:t>
                      </a:r>
                      <a:r>
                        <a:rPr lang="en-US" sz="1800" dirty="0" smtClean="0">
                          <a:effectLst/>
                        </a:rPr>
                        <a:t>injury,  </a:t>
                      </a:r>
                      <a:r>
                        <a:rPr lang="en-US" sz="1800" dirty="0">
                          <a:effectLst/>
                        </a:rPr>
                        <a:t>Acute spine injury   </a:t>
                      </a:r>
                      <a:r>
                        <a:rPr lang="th-TH" sz="1800" dirty="0" smtClean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( GCS 15 = 0,  14-13 = 1,  12-8 = 2,   7-3 = 3 )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32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54150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Burn   </a:t>
                      </a:r>
                      <a:r>
                        <a:rPr lang="th-TH" sz="1800" dirty="0" smtClean="0">
                          <a:effectLst/>
                        </a:rPr>
                        <a:t>       </a:t>
                      </a:r>
                      <a:r>
                        <a:rPr lang="en-US" sz="1800" dirty="0" smtClean="0">
                          <a:effectLst/>
                        </a:rPr>
                        <a:t>(</a:t>
                      </a:r>
                      <a:r>
                        <a:rPr lang="en-US" sz="1800" dirty="0">
                          <a:effectLst/>
                        </a:rPr>
                        <a:t>minor : </a:t>
                      </a:r>
                      <a:r>
                        <a:rPr lang="th-TH" sz="1800" dirty="0">
                          <a:effectLst/>
                        </a:rPr>
                        <a:t>ตื้น </a:t>
                      </a:r>
                      <a:r>
                        <a:rPr lang="en-US" sz="1800" dirty="0">
                          <a:effectLst/>
                        </a:rPr>
                        <a:t>&lt; 15</a:t>
                      </a:r>
                      <a:r>
                        <a:rPr lang="th-TH" sz="1800" dirty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%;   mod. : </a:t>
                      </a:r>
                      <a:r>
                        <a:rPr lang="th-TH" sz="1800" dirty="0">
                          <a:effectLst/>
                        </a:rPr>
                        <a:t>ลึก</a:t>
                      </a:r>
                      <a:r>
                        <a:rPr lang="en-US" sz="1800" dirty="0">
                          <a:effectLst/>
                        </a:rPr>
                        <a:t> &gt; 5 %;   major : </a:t>
                      </a:r>
                      <a:r>
                        <a:rPr lang="th-TH" sz="1800" dirty="0">
                          <a:effectLst/>
                        </a:rPr>
                        <a:t>ตื้น </a:t>
                      </a:r>
                      <a:r>
                        <a:rPr lang="en-US" sz="1800" dirty="0">
                          <a:effectLst/>
                        </a:rPr>
                        <a:t>&gt; 20 % / </a:t>
                      </a:r>
                      <a:r>
                        <a:rPr lang="th-TH" sz="1800" dirty="0">
                          <a:effectLst/>
                        </a:rPr>
                        <a:t>ลึก </a:t>
                      </a:r>
                      <a:r>
                        <a:rPr lang="en-US" sz="1800" dirty="0">
                          <a:effectLst/>
                        </a:rPr>
                        <a:t>&gt; 10 %)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32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32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54150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Sepsis                            </a:t>
                      </a:r>
                      <a:r>
                        <a:rPr lang="th-TH" sz="1800" baseline="0" dirty="0" smtClean="0">
                          <a:effectLst/>
                        </a:rPr>
                        <a:t>    </a:t>
                      </a:r>
                      <a:r>
                        <a:rPr lang="en-US" sz="1800" dirty="0" smtClean="0">
                          <a:effectLst/>
                        </a:rPr>
                        <a:t>(</a:t>
                      </a:r>
                      <a:r>
                        <a:rPr lang="en-US" sz="1800" dirty="0">
                          <a:effectLst/>
                        </a:rPr>
                        <a:t>sepsis  =  1,     severe sepsis  =  2,     septic shock  =  3)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32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32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54150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Recent major operation                                        ( 1 - 2  wk. )</a:t>
                      </a:r>
                      <a:endParaRPr lang="en-US" sz="280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32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32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54150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Acute pancreatitis,  Hepatitis,   Peritonitis,  Necrotizing </a:t>
                      </a:r>
                      <a:r>
                        <a:rPr lang="en-US" sz="1800" dirty="0" smtClean="0">
                          <a:effectLst/>
                        </a:rPr>
                        <a:t>fasciitis</a:t>
                      </a:r>
                      <a:r>
                        <a:rPr lang="th-TH" sz="1800" dirty="0" smtClean="0">
                          <a:effectLst/>
                        </a:rPr>
                        <a:t>  </a:t>
                      </a:r>
                      <a:r>
                        <a:rPr lang="en-US" sz="1800" dirty="0" smtClean="0">
                          <a:effectLst/>
                        </a:rPr>
                        <a:t>…………………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32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32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83933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Disease </a:t>
                      </a:r>
                      <a:r>
                        <a:rPr lang="en-US" sz="1800" dirty="0">
                          <a:effectLst/>
                        </a:rPr>
                        <a:t>/ Other threatening condition </a:t>
                      </a:r>
                      <a:r>
                        <a:rPr lang="th-TH" sz="1800" dirty="0" smtClean="0">
                          <a:effectLst/>
                        </a:rPr>
                        <a:t>   </a:t>
                      </a:r>
                      <a:r>
                        <a:rPr lang="en-US" sz="1800" dirty="0" smtClean="0">
                          <a:effectLst/>
                        </a:rPr>
                        <a:t>(</a:t>
                      </a:r>
                      <a:r>
                        <a:rPr lang="en-US" sz="1800" dirty="0" err="1">
                          <a:effectLst/>
                        </a:rPr>
                        <a:t>eg</a:t>
                      </a:r>
                      <a:r>
                        <a:rPr lang="en-US" sz="1800" dirty="0">
                          <a:effectLst/>
                        </a:rPr>
                        <a:t>. </a:t>
                      </a:r>
                      <a:r>
                        <a:rPr lang="th-TH" sz="1800" dirty="0" smtClean="0">
                          <a:effectLst/>
                        </a:rPr>
                        <a:t>  </a:t>
                      </a:r>
                      <a:r>
                        <a:rPr lang="en-US" sz="1800" dirty="0" smtClean="0">
                          <a:effectLst/>
                        </a:rPr>
                        <a:t>GI </a:t>
                      </a:r>
                      <a:r>
                        <a:rPr lang="en-US" sz="1800" dirty="0">
                          <a:effectLst/>
                        </a:rPr>
                        <a:t>bleed, </a:t>
                      </a:r>
                      <a:r>
                        <a:rPr lang="th-TH" sz="1800" dirty="0" smtClean="0">
                          <a:effectLst/>
                        </a:rPr>
                        <a:t>  </a:t>
                      </a:r>
                      <a:r>
                        <a:rPr lang="en-US" sz="1800" dirty="0" smtClean="0">
                          <a:effectLst/>
                        </a:rPr>
                        <a:t>shock</a:t>
                      </a:r>
                      <a:r>
                        <a:rPr lang="en-US" sz="1800" dirty="0">
                          <a:effectLst/>
                        </a:rPr>
                        <a:t>, </a:t>
                      </a:r>
                      <a:r>
                        <a:rPr lang="th-TH" sz="1800" dirty="0" smtClean="0">
                          <a:effectLst/>
                        </a:rPr>
                        <a:t>   </a:t>
                      </a:r>
                      <a:r>
                        <a:rPr lang="en-US" sz="1800" dirty="0" smtClean="0">
                          <a:effectLst/>
                        </a:rPr>
                        <a:t>diarrhea</a:t>
                      </a:r>
                      <a:r>
                        <a:rPr lang="en-US" sz="1800" dirty="0">
                          <a:effectLst/>
                        </a:rPr>
                        <a:t>, </a:t>
                      </a:r>
                      <a:r>
                        <a:rPr lang="th-TH" sz="1800" dirty="0" smtClean="0">
                          <a:effectLst/>
                        </a:rPr>
                        <a:t>           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</a:rPr>
                        <a:t>                  </a:t>
                      </a:r>
                      <a:r>
                        <a:rPr lang="en-US" sz="1800" dirty="0" smtClean="0">
                          <a:effectLst/>
                        </a:rPr>
                        <a:t>EC-fistula</a:t>
                      </a:r>
                      <a:r>
                        <a:rPr lang="en-US" sz="1800" dirty="0">
                          <a:effectLst/>
                        </a:rPr>
                        <a:t>, …………. ……………………………………………………………………….</a:t>
                      </a:r>
                      <a:endParaRPr lang="en-US" sz="2800" dirty="0"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32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en-US" sz="32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en-US" sz="32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>
                    <a:solidFill>
                      <a:srgbClr val="00FFFF"/>
                    </a:solidFill>
                  </a:tcPr>
                </a:tc>
              </a:tr>
              <a:tr h="649805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u="sng" dirty="0" smtClean="0">
                          <a:solidFill>
                            <a:srgbClr val="FF99FF"/>
                          </a:solidFill>
                          <a:effectLst/>
                        </a:rPr>
                        <a:t>หมายเหตุ</a:t>
                      </a:r>
                      <a:r>
                        <a:rPr lang="th-TH" sz="1600" dirty="0" smtClean="0">
                          <a:solidFill>
                            <a:srgbClr val="FF99FF"/>
                          </a:solidFill>
                          <a:effectLst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rgbClr val="FF99FF"/>
                          </a:solidFill>
                          <a:effectLst/>
                        </a:rPr>
                        <a:t> </a:t>
                      </a:r>
                      <a:r>
                        <a:rPr lang="th-TH" sz="2800" dirty="0" smtClean="0">
                          <a:solidFill>
                            <a:srgbClr val="FF99FF"/>
                          </a:solidFill>
                          <a:effectLst/>
                        </a:rPr>
                        <a:t>ให้คะแนน  แต่ละ ภาวะ แล้ว</a:t>
                      </a:r>
                      <a:r>
                        <a:rPr lang="en-US" sz="2800" dirty="0" smtClean="0">
                          <a:solidFill>
                            <a:srgbClr val="FF99FF"/>
                          </a:solidFill>
                          <a:effectLst/>
                        </a:rPr>
                        <a:t> </a:t>
                      </a:r>
                      <a:r>
                        <a:rPr lang="th-TH" sz="2800" u="sng" dirty="0" smtClean="0">
                          <a:solidFill>
                            <a:srgbClr val="FF99FF"/>
                          </a:solidFill>
                          <a:effectLst/>
                        </a:rPr>
                        <a:t>รวมคะแนน</a:t>
                      </a:r>
                      <a:r>
                        <a:rPr lang="th-TH" sz="2800" dirty="0" smtClean="0">
                          <a:solidFill>
                            <a:srgbClr val="FF99FF"/>
                          </a:solidFill>
                          <a:effectLst/>
                        </a:rPr>
                        <a:t>  แต่ ผลรวมสุดท้าย  </a:t>
                      </a:r>
                      <a:r>
                        <a:rPr lang="th-TH" sz="2800" u="sng" dirty="0" smtClean="0">
                          <a:solidFill>
                            <a:srgbClr val="FF99FF"/>
                          </a:solidFill>
                          <a:effectLst/>
                        </a:rPr>
                        <a:t>ไม่เกิน  </a:t>
                      </a:r>
                      <a:r>
                        <a:rPr lang="en-US" sz="2800" u="sng" dirty="0" smtClean="0">
                          <a:solidFill>
                            <a:srgbClr val="FF99FF"/>
                          </a:solidFill>
                          <a:effectLst/>
                        </a:rPr>
                        <a:t>3</a:t>
                      </a:r>
                      <a:r>
                        <a:rPr lang="th-TH" sz="2800" dirty="0" smtClean="0">
                          <a:solidFill>
                            <a:srgbClr val="FF99FF"/>
                          </a:solidFill>
                          <a:effectLst/>
                        </a:rPr>
                        <a:t>               </a:t>
                      </a:r>
                      <a:endParaRPr lang="en-US" sz="2800" dirty="0">
                        <a:solidFill>
                          <a:srgbClr val="FF99FF"/>
                        </a:solidFill>
                        <a:effectLst/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3" name="Straight Connector 2"/>
          <p:cNvCxnSpPr/>
          <p:nvPr/>
        </p:nvCxnSpPr>
        <p:spPr>
          <a:xfrm>
            <a:off x="3707904" y="404664"/>
            <a:ext cx="1512168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5436096" y="404664"/>
            <a:ext cx="1152128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7308304" y="404664"/>
            <a:ext cx="1512168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8100392" y="488866"/>
            <a:ext cx="870751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h-TH" sz="2400" b="1" dirty="0" smtClean="0"/>
              <a:t>คะแนน</a:t>
            </a:r>
          </a:p>
          <a:p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323071" y="70489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0</a:t>
            </a:r>
            <a:endParaRPr 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31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64" y="1052736"/>
            <a:ext cx="8847132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189364" y="1052736"/>
            <a:ext cx="2726452" cy="720080"/>
          </a:xfrm>
          <a:prstGeom prst="roundRect">
            <a:avLst/>
          </a:prstGeom>
          <a:noFill/>
          <a:ln w="7620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100392" y="2276872"/>
            <a:ext cx="870751" cy="95410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h-TH" sz="2400" b="1" dirty="0" smtClean="0"/>
              <a:t>คะแนน</a:t>
            </a:r>
          </a:p>
          <a:p>
            <a:r>
              <a:rPr lang="th-TH" sz="2000" b="1" dirty="0">
                <a:solidFill>
                  <a:srgbClr val="FF0000"/>
                </a:solidFill>
              </a:rPr>
              <a:t> </a:t>
            </a:r>
            <a:r>
              <a:rPr lang="th-TH" sz="2000" b="1" dirty="0" smtClean="0">
                <a:solidFill>
                  <a:srgbClr val="FF0000"/>
                </a:solidFill>
              </a:rPr>
              <a:t>   </a:t>
            </a:r>
            <a:r>
              <a:rPr lang="en-US" sz="3200" b="1" dirty="0" smtClean="0">
                <a:solidFill>
                  <a:srgbClr val="FF0000"/>
                </a:solidFill>
              </a:rPr>
              <a:t>8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89364" y="4941168"/>
            <a:ext cx="350188" cy="432048"/>
          </a:xfrm>
          <a:prstGeom prst="line">
            <a:avLst/>
          </a:prstGeom>
          <a:ln w="7620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64458" y="3645024"/>
            <a:ext cx="3199430" cy="0"/>
          </a:xfrm>
          <a:prstGeom prst="line">
            <a:avLst/>
          </a:prstGeom>
          <a:ln w="3810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180882" y="3645024"/>
            <a:ext cx="2047302" cy="0"/>
          </a:xfrm>
          <a:prstGeom prst="line">
            <a:avLst/>
          </a:prstGeom>
          <a:ln w="3810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061202" y="3645024"/>
            <a:ext cx="1474565" cy="0"/>
          </a:xfrm>
          <a:prstGeom prst="line">
            <a:avLst/>
          </a:prstGeom>
          <a:ln w="3810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006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Picture 2" descr="plane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265219" name="WordArt 3"/>
          <p:cNvSpPr>
            <a:spLocks noChangeArrowheads="1" noChangeShapeType="1" noTextEdit="1"/>
          </p:cNvSpPr>
          <p:nvPr/>
        </p:nvSpPr>
        <p:spPr bwMode="auto">
          <a:xfrm>
            <a:off x="611188" y="1268413"/>
            <a:ext cx="7993062" cy="280828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7708"/>
                <a:gd name="adj2" fmla="val 0"/>
              </a:avLst>
            </a:prstTxWarp>
          </a:bodyPr>
          <a:lstStyle/>
          <a:p>
            <a:pPr algn="ctr"/>
            <a:r>
              <a:rPr lang="en-US" sz="4800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04727" dir="842175" algn="ctr" rotWithShape="0">
                    <a:schemeClr val="bg2">
                      <a:alpha val="50000"/>
                    </a:schemeClr>
                  </a:outerShdw>
                </a:effectLst>
                <a:latin typeface="Elephant"/>
              </a:rPr>
              <a:t>THANK  YOU</a:t>
            </a:r>
          </a:p>
        </p:txBody>
      </p:sp>
      <p:pic>
        <p:nvPicPr>
          <p:cNvPr id="265220" name="Picture 4" descr="butflyer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1308100" y="4167188"/>
            <a:ext cx="612775" cy="393700"/>
          </a:xfrm>
          <a:noFill/>
        </p:spPr>
      </p:pic>
      <p:pic>
        <p:nvPicPr>
          <p:cNvPr id="265221" name="Picture 5" descr="butflyer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7019925" y="4167188"/>
            <a:ext cx="612775" cy="458787"/>
          </a:xfrm>
          <a:noFill/>
        </p:spPr>
      </p:pic>
    </p:spTree>
    <p:extLst>
      <p:ext uri="{BB962C8B-B14F-4D97-AF65-F5344CB8AC3E}">
        <p14:creationId xmlns:p14="http://schemas.microsoft.com/office/powerpoint/2010/main" val="252619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5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5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65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65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coch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219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0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29" y="1190997"/>
            <a:ext cx="8631251" cy="5334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179512" y="1196752"/>
            <a:ext cx="998403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4427984" y="1196752"/>
            <a:ext cx="1368152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4576854" y="3212976"/>
            <a:ext cx="179534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648862" y="4149080"/>
            <a:ext cx="323550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066800" y="332656"/>
            <a:ext cx="7249616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2016</a:t>
            </a:r>
            <a:r>
              <a:rPr lang="en-US" sz="2400" b="1" dirty="0" smtClean="0">
                <a:solidFill>
                  <a:srgbClr val="0000FF"/>
                </a:solidFill>
              </a:rPr>
              <a:t>   ESPEN  guidelines </a:t>
            </a:r>
            <a:r>
              <a:rPr lang="en-US" sz="2400" i="1" dirty="0" smtClean="0">
                <a:solidFill>
                  <a:srgbClr val="0000FF"/>
                </a:solidFill>
              </a:rPr>
              <a:t>on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>
                <a:solidFill>
                  <a:srgbClr val="0000FF"/>
                </a:solidFill>
              </a:rPr>
              <a:t>nutrition </a:t>
            </a:r>
            <a:r>
              <a:rPr lang="en-US" sz="2400" i="1" dirty="0">
                <a:solidFill>
                  <a:srgbClr val="0000FF"/>
                </a:solidFill>
              </a:rPr>
              <a:t>in</a:t>
            </a:r>
            <a:r>
              <a:rPr lang="en-US" sz="2400" b="1" dirty="0">
                <a:solidFill>
                  <a:srgbClr val="0000FF"/>
                </a:solidFill>
              </a:rPr>
              <a:t> cancer </a:t>
            </a:r>
            <a:r>
              <a:rPr lang="en-US" sz="2400" b="1" dirty="0" smtClean="0">
                <a:solidFill>
                  <a:srgbClr val="0000FF"/>
                </a:solidFill>
              </a:rPr>
              <a:t>patients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029200" y="4581128"/>
            <a:ext cx="8315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81000" y="2819400"/>
            <a:ext cx="805571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5496" y="4648200"/>
            <a:ext cx="3096344" cy="2093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653136"/>
            <a:ext cx="4144888" cy="186049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0" descr="images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801421"/>
            <a:ext cx="824600" cy="93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 descr="anid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860649"/>
            <a:ext cx="856884" cy="91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781" y="2420888"/>
            <a:ext cx="1526059" cy="1925742"/>
          </a:xfrm>
          <a:prstGeom prst="rect">
            <a:avLst/>
          </a:prstGeom>
          <a:noFill/>
          <a:ln w="9525">
            <a:solidFill>
              <a:srgbClr val="6699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2023306" y="3379910"/>
            <a:ext cx="1108534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900" b="1" dirty="0" smtClean="0">
                <a:solidFill>
                  <a:srgbClr val="FF0000"/>
                </a:solidFill>
              </a:rPr>
              <a:t>  ESPEN guidelines </a:t>
            </a:r>
          </a:p>
          <a:p>
            <a:r>
              <a:rPr lang="en-US" sz="900" b="1" dirty="0" smtClean="0">
                <a:solidFill>
                  <a:srgbClr val="FF0000"/>
                </a:solidFill>
              </a:rPr>
              <a:t>    </a:t>
            </a:r>
            <a:r>
              <a:rPr lang="en-US" sz="900" i="1" dirty="0" smtClean="0">
                <a:solidFill>
                  <a:srgbClr val="FF0000"/>
                </a:solidFill>
              </a:rPr>
              <a:t>on</a:t>
            </a:r>
            <a:r>
              <a:rPr lang="en-US" sz="900" b="1" dirty="0" smtClean="0">
                <a:solidFill>
                  <a:srgbClr val="FF0000"/>
                </a:solidFill>
              </a:rPr>
              <a:t> </a:t>
            </a:r>
            <a:r>
              <a:rPr lang="en-US" sz="900" b="1" dirty="0">
                <a:solidFill>
                  <a:srgbClr val="FF0000"/>
                </a:solidFill>
              </a:rPr>
              <a:t>nutrition </a:t>
            </a:r>
            <a:r>
              <a:rPr lang="en-US" sz="900" i="1" dirty="0" smtClean="0">
                <a:solidFill>
                  <a:srgbClr val="FF0000"/>
                </a:solidFill>
              </a:rPr>
              <a:t>in </a:t>
            </a:r>
          </a:p>
          <a:p>
            <a:r>
              <a:rPr lang="en-US" sz="900" b="1" dirty="0">
                <a:solidFill>
                  <a:srgbClr val="FF0000"/>
                </a:solidFill>
              </a:rPr>
              <a:t>  </a:t>
            </a:r>
            <a:r>
              <a:rPr lang="en-US" sz="900" b="1" dirty="0" smtClean="0">
                <a:solidFill>
                  <a:srgbClr val="FF0000"/>
                </a:solidFill>
              </a:rPr>
              <a:t>cancer patients</a:t>
            </a:r>
          </a:p>
          <a:p>
            <a:r>
              <a:rPr lang="en-US" sz="900" b="1" dirty="0">
                <a:solidFill>
                  <a:srgbClr val="FF0000"/>
                </a:solidFill>
              </a:rPr>
              <a:t> </a:t>
            </a:r>
            <a:r>
              <a:rPr lang="en-US" sz="900" b="1" dirty="0" smtClean="0">
                <a:solidFill>
                  <a:srgbClr val="FF0000"/>
                </a:solidFill>
              </a:rPr>
              <a:t>          </a:t>
            </a:r>
            <a:r>
              <a:rPr lang="en-US" sz="900" b="1" u="sng" dirty="0" smtClean="0">
                <a:solidFill>
                  <a:srgbClr val="FF0000"/>
                </a:solidFill>
              </a:rPr>
              <a:t>2016</a:t>
            </a:r>
            <a:endParaRPr lang="en-US" sz="9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802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0725" y="2636838"/>
            <a:ext cx="54006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3219450"/>
            <a:ext cx="121126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3213100"/>
            <a:ext cx="50292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6013" y="3933825"/>
            <a:ext cx="2522537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81400" y="3933825"/>
            <a:ext cx="4392613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60588" y="4437063"/>
            <a:ext cx="5222875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8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78050" y="4868863"/>
            <a:ext cx="5205413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9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9750" y="5441950"/>
            <a:ext cx="3556000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0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40200" y="5513388"/>
            <a:ext cx="4305300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1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258888" y="5946775"/>
            <a:ext cx="4805362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2" name="Picture 1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084888" y="5962650"/>
            <a:ext cx="1881187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3" name="Picture 1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0825" y="1052513"/>
            <a:ext cx="869315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4" name="Picture 1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28725" y="1773238"/>
            <a:ext cx="51308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5" name="Picture 17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307138" y="1700213"/>
            <a:ext cx="164941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6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114800" y="457200"/>
            <a:ext cx="46609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7" name="Picture 4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85800" y="457200"/>
            <a:ext cx="29527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สี่เหลี่ยมผืนผ้า 19"/>
          <p:cNvSpPr/>
          <p:nvPr/>
        </p:nvSpPr>
        <p:spPr>
          <a:xfrm>
            <a:off x="1904999" y="2708275"/>
            <a:ext cx="5591175" cy="504825"/>
          </a:xfrm>
          <a:prstGeom prst="rect">
            <a:avLst/>
          </a:prstGeom>
          <a:noFill/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900113" y="4005263"/>
            <a:ext cx="7343775" cy="431800"/>
          </a:xfrm>
          <a:prstGeom prst="rect">
            <a:avLst/>
          </a:prstGeom>
          <a:noFill/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395288" y="5516563"/>
            <a:ext cx="8353425" cy="433387"/>
          </a:xfrm>
          <a:prstGeom prst="rect">
            <a:avLst/>
          </a:prstGeom>
          <a:noFill/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24" name="สี่เหลี่ยมผืนผ้า 23"/>
          <p:cNvSpPr/>
          <p:nvPr/>
        </p:nvSpPr>
        <p:spPr>
          <a:xfrm>
            <a:off x="179388" y="1052513"/>
            <a:ext cx="8785225" cy="143986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23" name="วงรี 22"/>
          <p:cNvSpPr/>
          <p:nvPr/>
        </p:nvSpPr>
        <p:spPr>
          <a:xfrm>
            <a:off x="8305800" y="381000"/>
            <a:ext cx="609600" cy="5334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4148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8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3" grpId="2" animBg="1"/>
      <p:bldP spid="23" grpId="3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Documents and Settings\Compaq\Desktop\260954 สุรินทร์ ดูแลบาดแผล-สงคราม\โหด\544240-topic-ix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2835275"/>
            <a:ext cx="3883025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481022"/>
            <a:ext cx="3269721" cy="38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6525" y="520700"/>
            <a:ext cx="6518275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375" y="1530350"/>
            <a:ext cx="1736273" cy="606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34943" y="1524000"/>
            <a:ext cx="7209057" cy="622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สี่เหลี่ยมผืนผ้า 6"/>
          <p:cNvSpPr/>
          <p:nvPr/>
        </p:nvSpPr>
        <p:spPr>
          <a:xfrm>
            <a:off x="1143000" y="515938"/>
            <a:ext cx="7010400" cy="855662"/>
          </a:xfrm>
          <a:prstGeom prst="rect">
            <a:avLst/>
          </a:prstGeom>
          <a:noFill/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4827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007\Desktop\รูป ต่อ สายอากาศ\IMG_39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"/>
            <a:ext cx="87376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 rot="17156144">
            <a:off x="1270794" y="2715419"/>
            <a:ext cx="811212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7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สำนักงา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สำนักงา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สำนักงา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1527</TotalTime>
  <Words>3537</Words>
  <Application>Microsoft Office PowerPoint</Application>
  <PresentationFormat>นำเสนอทางหน้าจอ (4:3)</PresentationFormat>
  <Paragraphs>587</Paragraphs>
  <Slides>69</Slides>
  <Notes>3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9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69</vt:i4>
      </vt:variant>
    </vt:vector>
  </HeadingPairs>
  <TitlesOfParts>
    <vt:vector size="79" baseType="lpstr">
      <vt:lpstr>Angsana New</vt:lpstr>
      <vt:lpstr>Arial</vt:lpstr>
      <vt:lpstr>Arial Black</vt:lpstr>
      <vt:lpstr>Arial Narrow</vt:lpstr>
      <vt:lpstr>Calibri</vt:lpstr>
      <vt:lpstr>Cordia New</vt:lpstr>
      <vt:lpstr>Elephant</vt:lpstr>
      <vt:lpstr>Helvetica</vt:lpstr>
      <vt:lpstr>Times New Roman</vt:lpstr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conclusion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ds61</dc:creator>
  <cp:lastModifiedBy>ds55</cp:lastModifiedBy>
  <cp:revision>129</cp:revision>
  <dcterms:modified xsi:type="dcterms:W3CDTF">2017-08-17T09:01:49Z</dcterms:modified>
</cp:coreProperties>
</file>